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6.xml" ContentType="application/vnd.openxmlformats-officedocument.presentationml.tags+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2"/>
  </p:notesMasterIdLst>
  <p:sldIdLst>
    <p:sldId id="285" r:id="rId3"/>
    <p:sldId id="8590" r:id="rId4"/>
    <p:sldId id="8592" r:id="rId5"/>
    <p:sldId id="8595" r:id="rId6"/>
    <p:sldId id="8589" r:id="rId7"/>
    <p:sldId id="8594" r:id="rId8"/>
    <p:sldId id="8591" r:id="rId9"/>
    <p:sldId id="8596" r:id="rId10"/>
    <p:sldId id="8564" r:id="rId11"/>
    <p:sldId id="8581" r:id="rId12"/>
    <p:sldId id="8602" r:id="rId13"/>
    <p:sldId id="8604" r:id="rId14"/>
    <p:sldId id="8605" r:id="rId15"/>
    <p:sldId id="8606" r:id="rId16"/>
    <p:sldId id="8607" r:id="rId17"/>
    <p:sldId id="8608" r:id="rId18"/>
    <p:sldId id="8609" r:id="rId19"/>
    <p:sldId id="8612" r:id="rId20"/>
    <p:sldId id="8597" r:id="rId21"/>
    <p:sldId id="8599" r:id="rId22"/>
    <p:sldId id="8601" r:id="rId23"/>
    <p:sldId id="8598" r:id="rId24"/>
    <p:sldId id="8582" r:id="rId25"/>
    <p:sldId id="8565" r:id="rId26"/>
    <p:sldId id="8583" r:id="rId27"/>
    <p:sldId id="8584" r:id="rId28"/>
    <p:sldId id="8585" r:id="rId29"/>
    <p:sldId id="8586" r:id="rId30"/>
    <p:sldId id="8580"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4631"/>
    <a:srgbClr val="FFA300"/>
    <a:srgbClr val="1BA98F"/>
    <a:srgbClr val="FAF13E"/>
    <a:srgbClr val="DC3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632D5-CDE8-47E1-91D4-1E064235F00B}" type="datetimeFigureOut">
              <a:rPr lang="zh-CN" altLang="en-US" smtClean="0"/>
              <a:t>2022-12-22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2E427-6914-4D35-AAD4-85F4819CBFF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11</a:t>
            </a:fld>
            <a:endParaRPr lang="zh-CN" altLang="en-US"/>
          </a:p>
        </p:txBody>
      </p:sp>
    </p:spTree>
    <p:extLst>
      <p:ext uri="{BB962C8B-B14F-4D97-AF65-F5344CB8AC3E}">
        <p14:creationId xmlns:p14="http://schemas.microsoft.com/office/powerpoint/2010/main" val="1818456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12</a:t>
            </a:fld>
            <a:endParaRPr lang="zh-CN" altLang="en-US"/>
          </a:p>
        </p:txBody>
      </p:sp>
    </p:spTree>
    <p:extLst>
      <p:ext uri="{BB962C8B-B14F-4D97-AF65-F5344CB8AC3E}">
        <p14:creationId xmlns:p14="http://schemas.microsoft.com/office/powerpoint/2010/main" val="313945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13</a:t>
            </a:fld>
            <a:endParaRPr lang="zh-CN" altLang="en-US"/>
          </a:p>
        </p:txBody>
      </p:sp>
    </p:spTree>
    <p:extLst>
      <p:ext uri="{BB962C8B-B14F-4D97-AF65-F5344CB8AC3E}">
        <p14:creationId xmlns:p14="http://schemas.microsoft.com/office/powerpoint/2010/main" val="525317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14</a:t>
            </a:fld>
            <a:endParaRPr lang="zh-CN" altLang="en-US"/>
          </a:p>
        </p:txBody>
      </p:sp>
    </p:spTree>
    <p:extLst>
      <p:ext uri="{BB962C8B-B14F-4D97-AF65-F5344CB8AC3E}">
        <p14:creationId xmlns:p14="http://schemas.microsoft.com/office/powerpoint/2010/main" val="3408711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15</a:t>
            </a:fld>
            <a:endParaRPr lang="zh-CN" altLang="en-US"/>
          </a:p>
        </p:txBody>
      </p:sp>
    </p:spTree>
    <p:extLst>
      <p:ext uri="{BB962C8B-B14F-4D97-AF65-F5344CB8AC3E}">
        <p14:creationId xmlns:p14="http://schemas.microsoft.com/office/powerpoint/2010/main" val="1016570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16</a:t>
            </a:fld>
            <a:endParaRPr lang="zh-CN" altLang="en-US"/>
          </a:p>
        </p:txBody>
      </p:sp>
    </p:spTree>
    <p:extLst>
      <p:ext uri="{BB962C8B-B14F-4D97-AF65-F5344CB8AC3E}">
        <p14:creationId xmlns:p14="http://schemas.microsoft.com/office/powerpoint/2010/main" val="66965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17</a:t>
            </a:fld>
            <a:endParaRPr lang="zh-CN" altLang="en-US"/>
          </a:p>
        </p:txBody>
      </p:sp>
    </p:spTree>
    <p:extLst>
      <p:ext uri="{BB962C8B-B14F-4D97-AF65-F5344CB8AC3E}">
        <p14:creationId xmlns:p14="http://schemas.microsoft.com/office/powerpoint/2010/main" val="2544925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18</a:t>
            </a:fld>
            <a:endParaRPr lang="zh-CN" altLang="en-US"/>
          </a:p>
        </p:txBody>
      </p:sp>
    </p:spTree>
    <p:extLst>
      <p:ext uri="{BB962C8B-B14F-4D97-AF65-F5344CB8AC3E}">
        <p14:creationId xmlns:p14="http://schemas.microsoft.com/office/powerpoint/2010/main" val="2872461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19</a:t>
            </a:fld>
            <a:endParaRPr lang="zh-CN" altLang="en-US"/>
          </a:p>
        </p:txBody>
      </p:sp>
    </p:spTree>
    <p:extLst>
      <p:ext uri="{BB962C8B-B14F-4D97-AF65-F5344CB8AC3E}">
        <p14:creationId xmlns:p14="http://schemas.microsoft.com/office/powerpoint/2010/main" val="889346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20</a:t>
            </a:fld>
            <a:endParaRPr lang="zh-CN" altLang="en-US"/>
          </a:p>
        </p:txBody>
      </p:sp>
    </p:spTree>
    <p:extLst>
      <p:ext uri="{BB962C8B-B14F-4D97-AF65-F5344CB8AC3E}">
        <p14:creationId xmlns:p14="http://schemas.microsoft.com/office/powerpoint/2010/main" val="863431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21</a:t>
            </a:fld>
            <a:endParaRPr lang="zh-CN" altLang="en-US"/>
          </a:p>
        </p:txBody>
      </p:sp>
    </p:spTree>
    <p:extLst>
      <p:ext uri="{BB962C8B-B14F-4D97-AF65-F5344CB8AC3E}">
        <p14:creationId xmlns:p14="http://schemas.microsoft.com/office/powerpoint/2010/main" val="2474077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22</a:t>
            </a:fld>
            <a:endParaRPr lang="zh-CN" altLang="en-US"/>
          </a:p>
        </p:txBody>
      </p:sp>
    </p:spTree>
    <p:extLst>
      <p:ext uri="{BB962C8B-B14F-4D97-AF65-F5344CB8AC3E}">
        <p14:creationId xmlns:p14="http://schemas.microsoft.com/office/powerpoint/2010/main" val="2223995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92E427-6914-4D35-AAD4-85F4819CBFF5}"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92E427-6914-4D35-AAD4-85F4819CBFF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874E54E-A7BB-4AA4-AFE3-F965AD03C01E}" type="datetimeFigureOut">
              <a:rPr lang="zh-CN" altLang="en-US" smtClean="0"/>
              <a:t>2022-12-22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FDA788-C5C6-4B8E-8101-31E231A5F728}" type="slidenum">
              <a:rPr lang="zh-CN" altLang="en-US" smtClean="0"/>
              <a:t>‹#›</a:t>
            </a:fld>
            <a:endParaRPr lang="zh-CN" altLang="en-US"/>
          </a:p>
        </p:txBody>
      </p:sp>
    </p:spTree>
  </p:cSld>
  <p:clrMapOvr>
    <a:masterClrMapping/>
  </p:clrMapOvr>
  <p:transition spd="slow" advClick="0" advTm="0">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DA788-C5C6-4B8E-8101-31E231A5F72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comb/>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4E54E-A7BB-4AA4-AFE3-F965AD03C01E}" type="datetimeFigureOut">
              <a:rPr lang="zh-CN" altLang="en-US" smtClean="0"/>
              <a:t>2022-12-22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DA788-C5C6-4B8E-8101-31E231A5F72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Click="0" advTm="0">
    <p:comb/>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0.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5.xml"/><Relationship Id="rId7" Type="http://schemas.openxmlformats.org/officeDocument/2006/relationships/image" Target="../media/image2.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13.xm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png"/><Relationship Id="rId3" Type="http://schemas.openxmlformats.org/officeDocument/2006/relationships/tags" Target="../tags/tag28.xml"/><Relationship Id="rId7" Type="http://schemas.openxmlformats.org/officeDocument/2006/relationships/notesSlide" Target="../notesSlides/notesSlide14.xml"/><Relationship Id="rId12" Type="http://schemas.openxmlformats.org/officeDocument/2006/relationships/image" Target="../media/image15.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13.xml"/><Relationship Id="rId11" Type="http://schemas.openxmlformats.org/officeDocument/2006/relationships/image" Target="../media/image14.png"/><Relationship Id="rId5" Type="http://schemas.openxmlformats.org/officeDocument/2006/relationships/tags" Target="../tags/tag30.xml"/><Relationship Id="rId10" Type="http://schemas.openxmlformats.org/officeDocument/2006/relationships/image" Target="../media/image13.png"/><Relationship Id="rId4" Type="http://schemas.openxmlformats.org/officeDocument/2006/relationships/tags" Target="../tags/tag29.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3.xml"/><Relationship Id="rId7" Type="http://schemas.openxmlformats.org/officeDocument/2006/relationships/image" Target="../media/image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15.xml"/><Relationship Id="rId11" Type="http://schemas.openxmlformats.org/officeDocument/2006/relationships/image" Target="../media/image17.png"/><Relationship Id="rId5" Type="http://schemas.openxmlformats.org/officeDocument/2006/relationships/slideLayout" Target="../slideLayouts/slideLayout13.xml"/><Relationship Id="rId10" Type="http://schemas.openxmlformats.org/officeDocument/2006/relationships/image" Target="../media/image16.png"/><Relationship Id="rId4" Type="http://schemas.openxmlformats.org/officeDocument/2006/relationships/tags" Target="../tags/tag34.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7.xml"/><Relationship Id="rId7" Type="http://schemas.openxmlformats.org/officeDocument/2006/relationships/image" Target="../media/image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16.xml"/><Relationship Id="rId11" Type="http://schemas.openxmlformats.org/officeDocument/2006/relationships/image" Target="../media/image19.png"/><Relationship Id="rId5" Type="http://schemas.openxmlformats.org/officeDocument/2006/relationships/slideLayout" Target="../slideLayouts/slideLayout13.xml"/><Relationship Id="rId10" Type="http://schemas.openxmlformats.org/officeDocument/2006/relationships/image" Target="../media/image18.png"/><Relationship Id="rId4" Type="http://schemas.openxmlformats.org/officeDocument/2006/relationships/tags" Target="../tags/tag38.xml"/><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1.xml"/><Relationship Id="rId7" Type="http://schemas.openxmlformats.org/officeDocument/2006/relationships/image" Target="../media/image2.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png"/><Relationship Id="rId5" Type="http://schemas.openxmlformats.org/officeDocument/2006/relationships/notesSlide" Target="../notesSlides/notesSlide17.xml"/><Relationship Id="rId4" Type="http://schemas.openxmlformats.org/officeDocument/2006/relationships/slideLayout" Target="../slideLayouts/slideLayout13.xm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4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43.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44.xml"/><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4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4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3.xml"/><Relationship Id="rId5" Type="http://schemas.openxmlformats.org/officeDocument/2006/relationships/slideLayout" Target="../slideLayouts/slideLayout2.xml"/><Relationship Id="rId10" Type="http://schemas.openxmlformats.org/officeDocument/2006/relationships/image" Target="../media/image5.png"/><Relationship Id="rId4" Type="http://schemas.openxmlformats.org/officeDocument/2006/relationships/tags" Target="../tags/tag5.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image" Target="../media/image2.png"/><Relationship Id="rId3" Type="http://schemas.openxmlformats.org/officeDocument/2006/relationships/tags" Target="../tags/tag8.xml"/><Relationship Id="rId21" Type="http://schemas.openxmlformats.org/officeDocument/2006/relationships/image" Target="../media/image6.emf"/><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1.png"/><Relationship Id="rId2" Type="http://schemas.openxmlformats.org/officeDocument/2006/relationships/tags" Target="../tags/tag7.xml"/><Relationship Id="rId16" Type="http://schemas.openxmlformats.org/officeDocument/2006/relationships/notesSlide" Target="../notesSlides/notesSlide4.xml"/><Relationship Id="rId20" Type="http://schemas.openxmlformats.org/officeDocument/2006/relationships/oleObject" Target="../embeddings/oleObject1.bin"/><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slideLayout" Target="../slideLayouts/slideLayout2.xml"/><Relationship Id="rId23" Type="http://schemas.openxmlformats.org/officeDocument/2006/relationships/image" Target="../media/image7.emf"/><Relationship Id="rId10" Type="http://schemas.openxmlformats.org/officeDocument/2006/relationships/tags" Target="../tags/tag15.xml"/><Relationship Id="rId19" Type="http://schemas.openxmlformats.org/officeDocument/2006/relationships/image" Target="../media/image4.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8.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6" name="组合 5"/>
          <p:cNvGrpSpPr/>
          <p:nvPr/>
        </p:nvGrpSpPr>
        <p:grpSpPr>
          <a:xfrm>
            <a:off x="1233801" y="1509485"/>
            <a:ext cx="9793322" cy="4796856"/>
            <a:chOff x="1545003" y="659905"/>
            <a:chExt cx="7206719" cy="5090653"/>
          </a:xfrm>
        </p:grpSpPr>
        <p:pic>
          <p:nvPicPr>
            <p:cNvPr id="7"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8" name="矩形 7"/>
            <p:cNvSpPr/>
            <p:nvPr/>
          </p:nvSpPr>
          <p:spPr>
            <a:xfrm>
              <a:off x="1545003" y="659905"/>
              <a:ext cx="7104663" cy="3951871"/>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14" name="文本框 13"/>
          <p:cNvSpPr txBox="1"/>
          <p:nvPr/>
        </p:nvSpPr>
        <p:spPr>
          <a:xfrm>
            <a:off x="2284657" y="2816547"/>
            <a:ext cx="8112152" cy="1107996"/>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600" normalizeH="0" baseline="0" noProof="0" dirty="0">
                <a:ln>
                  <a:noFill/>
                </a:ln>
                <a:solidFill>
                  <a:schemeClr val="tx1">
                    <a:lumMod val="85000"/>
                    <a:lumOff val="15000"/>
                  </a:schemeClr>
                </a:solidFill>
                <a:uLnTx/>
                <a:uFillTx/>
                <a:latin typeface="Century" panose="02040604050505020304" pitchFamily="18" charset="0"/>
                <a:sym typeface="Arial" panose="020B0604020202020204" pitchFamily="34" charset="0"/>
              </a:rPr>
              <a:t>Project</a:t>
            </a:r>
            <a:r>
              <a:rPr kumimoji="0" lang="en-US" altLang="zh-CN" sz="6600" b="1" i="0" u="none" strike="noStrike" kern="1200" cap="none" spc="600" normalizeH="0" noProof="0" dirty="0">
                <a:ln>
                  <a:noFill/>
                </a:ln>
                <a:solidFill>
                  <a:schemeClr val="tx1">
                    <a:lumMod val="85000"/>
                    <a:lumOff val="15000"/>
                  </a:schemeClr>
                </a:solidFill>
                <a:uLnTx/>
                <a:uFillTx/>
                <a:latin typeface="Century" panose="02040604050505020304" pitchFamily="18" charset="0"/>
                <a:sym typeface="Arial" panose="020B0604020202020204" pitchFamily="34" charset="0"/>
              </a:rPr>
              <a:t> defense</a:t>
            </a:r>
            <a:endParaRPr kumimoji="0" lang="zh-CN" altLang="en-US" sz="6600" b="1" i="0" u="none" strike="noStrike" kern="1200" cap="none" spc="600" normalizeH="0" baseline="0" noProof="0" dirty="0">
              <a:ln>
                <a:noFill/>
              </a:ln>
              <a:solidFill>
                <a:schemeClr val="tx1">
                  <a:lumMod val="85000"/>
                  <a:lumOff val="15000"/>
                </a:schemeClr>
              </a:solidFill>
              <a:uLnTx/>
              <a:uFillTx/>
              <a:latin typeface="Century" panose="02040604050505020304" pitchFamily="18" charset="0"/>
              <a:sym typeface="Arial" panose="020B0604020202020204" pitchFamily="34" charset="0"/>
            </a:endParaRPr>
          </a:p>
        </p:txBody>
      </p:sp>
      <p:pic>
        <p:nvPicPr>
          <p:cNvPr id="21" name="理查德.克莱德曼 - Say you love 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5397" y="-764381"/>
            <a:ext cx="609600" cy="609600"/>
          </a:xfrm>
          <a:prstGeom prst="rect">
            <a:avLst/>
          </a:prstGeom>
        </p:spPr>
      </p:pic>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childTnLst>
                          </p:cTn>
                        </p:par>
                        <p:par>
                          <p:cTn id="12" fill="hold">
                            <p:stCondLst>
                              <p:cond delay="500"/>
                            </p:stCondLst>
                            <p:childTnLst>
                              <p:par>
                                <p:cTn id="13" presetID="1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down)">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7" repeatCount="indefinite" fill="hold" display="0">
                  <p:stCondLst>
                    <p:cond delay="indefinite"/>
                  </p:stCondLst>
                  <p:endCondLst>
                    <p:cond evt="onStopAudio" delay="0">
                      <p:tgtEl>
                        <p:sldTgt/>
                      </p:tgtEl>
                    </p:cond>
                  </p:endCondLst>
                </p:cTn>
                <p:tgtEl>
                  <p:spTgt spid="21"/>
                </p:tgtEl>
              </p:cMediaNode>
            </p:audio>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1" name="Oval 15"/>
          <p:cNvSpPr>
            <a:spLocks noChangeArrowheads="1"/>
          </p:cNvSpPr>
          <p:nvPr/>
        </p:nvSpPr>
        <p:spPr bwMode="auto">
          <a:xfrm>
            <a:off x="2814285" y="3421619"/>
            <a:ext cx="1221143" cy="122000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3" name="Oval 17"/>
          <p:cNvSpPr>
            <a:spLocks noChangeArrowheads="1"/>
          </p:cNvSpPr>
          <p:nvPr/>
        </p:nvSpPr>
        <p:spPr bwMode="auto">
          <a:xfrm>
            <a:off x="3086660" y="3692857"/>
            <a:ext cx="676395" cy="6775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pic>
        <p:nvPicPr>
          <p:cNvPr id="82" name="图片 81" descr="图表, 折线图&#10;&#10;描述已自动生成"/>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69573" y="998587"/>
            <a:ext cx="9301322" cy="4880226"/>
          </a:xfrm>
          <a:prstGeom prst="rect">
            <a:avLst/>
          </a:prstGeom>
          <a:noFill/>
          <a:ln>
            <a:noFill/>
          </a:ln>
        </p:spPr>
      </p:pic>
      <p:sp>
        <p:nvSpPr>
          <p:cNvPr id="84" name="文本框 83"/>
          <p:cNvSpPr txBox="1"/>
          <p:nvPr/>
        </p:nvSpPr>
        <p:spPr>
          <a:xfrm>
            <a:off x="402135" y="400879"/>
            <a:ext cx="10344422"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FOUR : </a:t>
            </a:r>
            <a:r>
              <a:rPr lang="en-US" altLang="zh-CN" sz="2400" b="1" dirty="0">
                <a:latin typeface="Century" panose="02040604050505020304" pitchFamily="18" charset="0"/>
              </a:rPr>
              <a:t>Project actual progress curve, burndown chart</a:t>
            </a:r>
            <a:endParaRPr lang="zh-CN" altLang="en-US" sz="2400" b="1" dirty="0">
              <a:latin typeface="Century" panose="02040604050505020304" pitchFamily="18" charset="0"/>
            </a:endParaRPr>
          </a:p>
        </p:txBody>
      </p:sp>
      <p:pic>
        <p:nvPicPr>
          <p:cNvPr id="85" name="图片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3" name="文本框 2">
            <a:extLst>
              <a:ext uri="{FF2B5EF4-FFF2-40B4-BE49-F238E27FC236}">
                <a16:creationId xmlns:a16="http://schemas.microsoft.com/office/drawing/2014/main" id="{19FE1BF1-60D5-BD85-2155-7BB838608D7D}"/>
              </a:ext>
            </a:extLst>
          </p:cNvPr>
          <p:cNvSpPr txBox="1"/>
          <p:nvPr/>
        </p:nvSpPr>
        <p:spPr>
          <a:xfrm>
            <a:off x="4979896" y="5961496"/>
            <a:ext cx="2232207" cy="461665"/>
          </a:xfrm>
          <a:prstGeom prst="rect">
            <a:avLst/>
          </a:prstGeom>
          <a:noFill/>
        </p:spPr>
        <p:txBody>
          <a:bodyPr wrap="square" rtlCol="0">
            <a:spAutoFit/>
          </a:bodyPr>
          <a:lstStyle/>
          <a:p>
            <a:pPr indent="304800" algn="ctr"/>
            <a:r>
              <a:rPr lang="zh-CN" altLang="zh-CN" sz="2400" kern="100" dirty="0">
                <a:effectLst/>
                <a:latin typeface="等线" panose="02010600030101010101" pitchFamily="2" charset="-122"/>
                <a:ea typeface="宋体" panose="02010600030101010101" pitchFamily="2" charset="-122"/>
                <a:cs typeface="Times New Roman" panose="02020603050405020304" pitchFamily="18" charset="0"/>
              </a:rPr>
              <a:t>燃尽图</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1349826" y="1642427"/>
            <a:ext cx="10972800" cy="5453537"/>
            <a:chOff x="1545003" y="1476373"/>
            <a:chExt cx="7206719" cy="4274185"/>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1476373"/>
              <a:ext cx="7104662" cy="3135404"/>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entury" panose="02040604050505020304" pitchFamily="18" charset="0"/>
              </a:endParaRPr>
            </a:p>
          </p:txBody>
        </p:sp>
      </p:grpSp>
      <p:sp>
        <p:nvSpPr>
          <p:cNvPr id="35" name="文本框 34"/>
          <p:cNvSpPr txBox="1"/>
          <p:nvPr/>
        </p:nvSpPr>
        <p:spPr>
          <a:xfrm>
            <a:off x="1700332" y="1881643"/>
            <a:ext cx="2968673" cy="1754326"/>
          </a:xfrm>
          <a:prstGeom prst="rect">
            <a:avLst/>
          </a:prstGeom>
          <a:noFill/>
        </p:spPr>
        <p:txBody>
          <a:bodyPr wrap="square" rtlCol="0">
            <a:spAutoFit/>
          </a:bodyPr>
          <a:lstStyle/>
          <a:p>
            <a:pPr algn="ctr"/>
            <a:r>
              <a:rPr lang="en-US" altLang="zh-CN" sz="5400" dirty="0">
                <a:solidFill>
                  <a:schemeClr val="tx1">
                    <a:lumMod val="85000"/>
                    <a:lumOff val="15000"/>
                  </a:schemeClr>
                </a:solidFill>
                <a:latin typeface="Century" panose="02040604050505020304" pitchFamily="18" charset="0"/>
                <a:cs typeface="Aharoni" panose="02010803020104030203" pitchFamily="2" charset="-79"/>
              </a:rPr>
              <a:t>PART FIVE</a:t>
            </a:r>
          </a:p>
        </p:txBody>
      </p:sp>
      <p:sp>
        <p:nvSpPr>
          <p:cNvPr id="2" name="文本框 1">
            <a:extLst>
              <a:ext uri="{FF2B5EF4-FFF2-40B4-BE49-F238E27FC236}">
                <a16:creationId xmlns:a16="http://schemas.microsoft.com/office/drawing/2014/main" id="{776E3386-38EE-2E56-917F-2E574DBD78F2}"/>
              </a:ext>
            </a:extLst>
          </p:cNvPr>
          <p:cNvSpPr txBox="1"/>
          <p:nvPr/>
        </p:nvSpPr>
        <p:spPr>
          <a:xfrm>
            <a:off x="5046348" y="3720043"/>
            <a:ext cx="7173156" cy="707886"/>
          </a:xfrm>
          <a:prstGeom prst="rect">
            <a:avLst/>
          </a:prstGeom>
          <a:noFill/>
        </p:spPr>
        <p:txBody>
          <a:bodyPr wrap="square" rtlCol="0">
            <a:spAutoFit/>
          </a:bodyPr>
          <a:lstStyle/>
          <a:p>
            <a:pPr algn="just"/>
            <a:r>
              <a:rPr lang="en-US" altLang="zh-CN" sz="4000" kern="1200" dirty="0">
                <a:solidFill>
                  <a:srgbClr val="000000"/>
                </a:solidFill>
                <a:effectLst/>
                <a:latin typeface="Century" panose="02040604050505020304" pitchFamily="18" charset="0"/>
                <a:ea typeface="宋体" panose="02010600030101010101" pitchFamily="2" charset="-122"/>
                <a:cs typeface="Times New Roman" panose="02020603050405020304" pitchFamily="18" charset="0"/>
              </a:rPr>
              <a:t>Actual project architecture</a:t>
            </a:r>
            <a:endParaRPr lang="zh-CN" altLang="zh-CN" sz="4000" dirty="0">
              <a:effectLst/>
              <a:latin typeface="Century" panose="020406040505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418632649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205830" y="3194744"/>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pic>
        <p:nvPicPr>
          <p:cNvPr id="85" name="图片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pic>
        <p:nvPicPr>
          <p:cNvPr id="17" name="图片 17"/>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a:xfrm>
            <a:off x="6459628" y="234678"/>
            <a:ext cx="4040667" cy="5917548"/>
          </a:xfrm>
          <a:prstGeom prst="rect">
            <a:avLst/>
          </a:prstGeom>
          <a:noFill/>
          <a:ln>
            <a:noFill/>
          </a:ln>
        </p:spPr>
      </p:pic>
      <p:sp>
        <p:nvSpPr>
          <p:cNvPr id="101" name="Rectangle 29"/>
          <p:cNvSpPr/>
          <p:nvPr>
            <p:custDataLst>
              <p:tags r:id="rId2"/>
            </p:custDataLst>
          </p:nvPr>
        </p:nvSpPr>
        <p:spPr>
          <a:xfrm>
            <a:off x="2075550" y="2628970"/>
            <a:ext cx="3836978" cy="1130163"/>
          </a:xfrm>
          <a:prstGeom prst="rect">
            <a:avLst/>
          </a:prstGeom>
        </p:spPr>
        <p:txBody>
          <a:bodyPr wrap="square">
            <a:no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未注册用户可进入注册界面进行注册操作，注册信息包括手机号码、昵称、性别、年龄以及密码等</a:t>
            </a:r>
          </a:p>
        </p:txBody>
      </p:sp>
      <p:sp>
        <p:nvSpPr>
          <p:cNvPr id="8" name="文本框 7">
            <a:extLst>
              <a:ext uri="{FF2B5EF4-FFF2-40B4-BE49-F238E27FC236}">
                <a16:creationId xmlns:a16="http://schemas.microsoft.com/office/drawing/2014/main" id="{220A421B-292D-6BEB-4865-0E4F72D01841}"/>
              </a:ext>
            </a:extLst>
          </p:cNvPr>
          <p:cNvSpPr txBox="1"/>
          <p:nvPr/>
        </p:nvSpPr>
        <p:spPr>
          <a:xfrm>
            <a:off x="2075550" y="1710856"/>
            <a:ext cx="3399081" cy="461665"/>
          </a:xfrm>
          <a:prstGeom prst="rect">
            <a:avLst/>
          </a:prstGeom>
          <a:noFill/>
        </p:spPr>
        <p:txBody>
          <a:bodyPr wrap="square" rtlCol="0">
            <a:spAutoFit/>
          </a:bodyPr>
          <a:lstStyle/>
          <a:p>
            <a:r>
              <a:rPr lang="zh-CN" altLang="zh-CN" sz="24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注册界面的实现</a:t>
            </a:r>
            <a:r>
              <a:rPr lang="en-US" altLang="zh-CN" sz="2400" b="1" kern="1200" dirty="0">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t>:</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a:extLst>
              <a:ext uri="{FF2B5EF4-FFF2-40B4-BE49-F238E27FC236}">
                <a16:creationId xmlns:a16="http://schemas.microsoft.com/office/drawing/2014/main" id="{0B512A6F-BEAD-3D88-3F0F-15B1182A64FF}"/>
              </a:ext>
            </a:extLst>
          </p:cNvPr>
          <p:cNvSpPr txBox="1"/>
          <p:nvPr/>
        </p:nvSpPr>
        <p:spPr>
          <a:xfrm>
            <a:off x="402135" y="400879"/>
            <a:ext cx="10344422" cy="461665"/>
          </a:xfrm>
          <a:prstGeom prst="rect">
            <a:avLst/>
          </a:prstGeom>
          <a:noFill/>
        </p:spPr>
        <p:txBody>
          <a:bodyPr wrap="square" rtlCol="0">
            <a:spAutoFit/>
          </a:bodyPr>
          <a:lstStyle/>
          <a:p>
            <a:r>
              <a:rPr lang="en-US" altLang="zh-CN" sz="2400" dirty="0">
                <a:solidFill>
                  <a:schemeClr val="tx1">
                    <a:lumMod val="85000"/>
                    <a:lumOff val="15000"/>
                  </a:schemeClr>
                </a:solidFill>
                <a:latin typeface="Century" panose="02040604050505020304" pitchFamily="18" charset="0"/>
                <a:cs typeface="Aharoni" panose="02010803020104030203" pitchFamily="2" charset="-79"/>
              </a:rPr>
              <a:t>PART FIVE: </a:t>
            </a:r>
            <a:r>
              <a:rPr lang="en-US" altLang="zh-CN" sz="2400" dirty="0">
                <a:solidFill>
                  <a:srgbClr val="000000"/>
                </a:solidFill>
                <a:latin typeface="Century" panose="02040604050505020304" pitchFamily="18" charset="0"/>
                <a:ea typeface="宋体" panose="02010600030101010101" pitchFamily="2" charset="-122"/>
                <a:cs typeface="Times New Roman" panose="02020603050405020304" pitchFamily="18" charset="0"/>
              </a:rPr>
              <a:t>Actual project architecture</a:t>
            </a:r>
            <a:endParaRPr lang="zh-CN" altLang="zh-CN" sz="2400" dirty="0">
              <a:latin typeface="Century" panose="020406040505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200352206"/>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anim calcmode="lin" valueType="num">
                                      <p:cBhvr>
                                        <p:cTn id="13" dur="1000" fill="hold"/>
                                        <p:tgtEl>
                                          <p:spTgt spid="101"/>
                                        </p:tgtEl>
                                        <p:attrNameLst>
                                          <p:attrName>ppt_x</p:attrName>
                                        </p:attrNameLst>
                                      </p:cBhvr>
                                      <p:tavLst>
                                        <p:tav tm="0">
                                          <p:val>
                                            <p:strVal val="#ppt_x"/>
                                          </p:val>
                                        </p:tav>
                                        <p:tav tm="100000">
                                          <p:val>
                                            <p:strVal val="#ppt_x"/>
                                          </p:val>
                                        </p:tav>
                                      </p:tavLst>
                                    </p:anim>
                                    <p:anim calcmode="lin" valueType="num">
                                      <p:cBhvr>
                                        <p:cTn id="14" dur="1000" fill="hold"/>
                                        <p:tgtEl>
                                          <p:spTgt spid="10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pic>
        <p:nvPicPr>
          <p:cNvPr id="85" name="图片 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101" name="Rectangle 29"/>
          <p:cNvSpPr/>
          <p:nvPr>
            <p:custDataLst>
              <p:tags r:id="rId1"/>
            </p:custDataLst>
          </p:nvPr>
        </p:nvSpPr>
        <p:spPr>
          <a:xfrm>
            <a:off x="2205943" y="2545178"/>
            <a:ext cx="4054641" cy="1838428"/>
          </a:xfrm>
          <a:prstGeom prst="rect">
            <a:avLst/>
          </a:prstGeom>
        </p:spPr>
        <p:txBody>
          <a:bodyPr wrap="square">
            <a:noAutofit/>
          </a:bodyPr>
          <a:lstStyle/>
          <a:p>
            <a:pPr lvl="0" algn="just" defTabSz="456565" fontAlgn="auto">
              <a:lnSpc>
                <a:spcPts val="2000"/>
              </a:lnSpc>
              <a:spcBef>
                <a:spcPts val="0"/>
              </a:spcBef>
              <a:spcAft>
                <a:spcPts val="0"/>
              </a:spcAft>
              <a:buClrTx/>
              <a:buSzTx/>
              <a:buFontTx/>
              <a:defRPr/>
            </a:pPr>
            <a:r>
              <a:rPr lang="zh-CN" altLang="en-US" sz="2000"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用户要想进入本系统，首先进行系统登录界面，用户需通过正确的用户名和密码进行登录操作，系统会对登录信息进行验证，信息正确则登录成功进入系统功能界面，可进行功能处理，反之登录失败</a:t>
            </a:r>
          </a:p>
        </p:txBody>
      </p:sp>
      <p:sp>
        <p:nvSpPr>
          <p:cNvPr id="2" name="文本框 1"/>
          <p:cNvSpPr txBox="1"/>
          <p:nvPr>
            <p:custDataLst>
              <p:tags r:id="rId2"/>
            </p:custDataLst>
          </p:nvPr>
        </p:nvSpPr>
        <p:spPr>
          <a:xfrm>
            <a:off x="2205943" y="1611138"/>
            <a:ext cx="3809365" cy="460375"/>
          </a:xfrm>
          <a:prstGeom prst="rect">
            <a:avLst/>
          </a:prstGeom>
          <a:noFill/>
        </p:spPr>
        <p:txBody>
          <a:bodyPr wrap="square" rtlCol="0">
            <a:spAutoFit/>
          </a:bodyPr>
          <a:lstStyle/>
          <a:p>
            <a:r>
              <a:rPr sz="2400" b="1" dirty="0">
                <a:latin typeface="宋体" panose="02010600030101010101" pitchFamily="2" charset="-122"/>
                <a:ea typeface="宋体" panose="02010600030101010101" pitchFamily="2" charset="-122"/>
              </a:rPr>
              <a:t>登录界面的实现</a:t>
            </a:r>
            <a:r>
              <a:rPr lang="zh-CN" sz="2400" b="1" dirty="0">
                <a:latin typeface="宋体" panose="02010600030101010101" pitchFamily="2" charset="-122"/>
                <a:ea typeface="宋体" panose="02010600030101010101" pitchFamily="2" charset="-122"/>
              </a:rPr>
              <a:t>：</a:t>
            </a:r>
          </a:p>
        </p:txBody>
      </p:sp>
      <p:pic>
        <p:nvPicPr>
          <p:cNvPr id="16" name="图片 16"/>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a:xfrm>
            <a:off x="7218045" y="235585"/>
            <a:ext cx="3948430" cy="6408420"/>
          </a:xfrm>
          <a:prstGeom prst="rect">
            <a:avLst/>
          </a:prstGeom>
          <a:noFill/>
          <a:ln>
            <a:noFill/>
          </a:ln>
        </p:spPr>
      </p:pic>
      <p:sp>
        <p:nvSpPr>
          <p:cNvPr id="3" name="文本框 2">
            <a:extLst>
              <a:ext uri="{FF2B5EF4-FFF2-40B4-BE49-F238E27FC236}">
                <a16:creationId xmlns:a16="http://schemas.microsoft.com/office/drawing/2014/main" id="{5B6D5C52-0E52-D589-D87C-4E680182BE8E}"/>
              </a:ext>
            </a:extLst>
          </p:cNvPr>
          <p:cNvSpPr txBox="1"/>
          <p:nvPr/>
        </p:nvSpPr>
        <p:spPr>
          <a:xfrm>
            <a:off x="402135" y="400879"/>
            <a:ext cx="10344422" cy="461665"/>
          </a:xfrm>
          <a:prstGeom prst="rect">
            <a:avLst/>
          </a:prstGeom>
          <a:noFill/>
        </p:spPr>
        <p:txBody>
          <a:bodyPr wrap="square" rtlCol="0">
            <a:spAutoFit/>
          </a:bodyPr>
          <a:lstStyle/>
          <a:p>
            <a:r>
              <a:rPr lang="en-US" altLang="zh-CN" sz="2400" dirty="0">
                <a:solidFill>
                  <a:schemeClr val="tx1">
                    <a:lumMod val="85000"/>
                    <a:lumOff val="15000"/>
                  </a:schemeClr>
                </a:solidFill>
                <a:latin typeface="Century" panose="02040604050505020304" pitchFamily="18" charset="0"/>
                <a:cs typeface="Aharoni" panose="02010803020104030203" pitchFamily="2" charset="-79"/>
              </a:rPr>
              <a:t>PART FIVE: </a:t>
            </a:r>
            <a:r>
              <a:rPr lang="en-US" altLang="zh-CN" sz="2400" dirty="0">
                <a:solidFill>
                  <a:srgbClr val="000000"/>
                </a:solidFill>
                <a:latin typeface="Century" panose="02040604050505020304" pitchFamily="18" charset="0"/>
                <a:ea typeface="宋体" panose="02010600030101010101" pitchFamily="2" charset="-122"/>
                <a:cs typeface="Times New Roman" panose="02020603050405020304" pitchFamily="18" charset="0"/>
              </a:rPr>
              <a:t>Actual project architecture</a:t>
            </a:r>
            <a:endParaRPr lang="zh-CN" altLang="zh-CN" sz="2400" dirty="0">
              <a:latin typeface="Century" panose="020406040505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608473173"/>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anim calcmode="lin" valueType="num">
                                      <p:cBhvr>
                                        <p:cTn id="13" dur="1000" fill="hold"/>
                                        <p:tgtEl>
                                          <p:spTgt spid="101"/>
                                        </p:tgtEl>
                                        <p:attrNameLst>
                                          <p:attrName>ppt_x</p:attrName>
                                        </p:attrNameLst>
                                      </p:cBhvr>
                                      <p:tavLst>
                                        <p:tav tm="0">
                                          <p:val>
                                            <p:strVal val="#ppt_x"/>
                                          </p:val>
                                        </p:tav>
                                        <p:tav tm="100000">
                                          <p:val>
                                            <p:strVal val="#ppt_x"/>
                                          </p:val>
                                        </p:tav>
                                      </p:tavLst>
                                    </p:anim>
                                    <p:anim calcmode="lin" valueType="num">
                                      <p:cBhvr>
                                        <p:cTn id="14" dur="1000" fill="hold"/>
                                        <p:tgtEl>
                                          <p:spTgt spid="10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1" name="Oval 15"/>
          <p:cNvSpPr>
            <a:spLocks noChangeArrowheads="1"/>
          </p:cNvSpPr>
          <p:nvPr/>
        </p:nvSpPr>
        <p:spPr bwMode="auto">
          <a:xfrm>
            <a:off x="2814285" y="3421619"/>
            <a:ext cx="1221143" cy="122000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3" name="Oval 17"/>
          <p:cNvSpPr>
            <a:spLocks noChangeArrowheads="1"/>
          </p:cNvSpPr>
          <p:nvPr/>
        </p:nvSpPr>
        <p:spPr bwMode="auto">
          <a:xfrm>
            <a:off x="3086660" y="3692857"/>
            <a:ext cx="676395" cy="6775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101" name="Rectangle 29"/>
          <p:cNvSpPr/>
          <p:nvPr>
            <p:custDataLst>
              <p:tags r:id="rId1"/>
            </p:custDataLst>
          </p:nvPr>
        </p:nvSpPr>
        <p:spPr>
          <a:xfrm>
            <a:off x="420140" y="2003204"/>
            <a:ext cx="2750528" cy="1735152"/>
          </a:xfrm>
          <a:prstGeom prst="rect">
            <a:avLst/>
          </a:prstGeom>
        </p:spPr>
        <p:txBody>
          <a:bodyPr wrap="square">
            <a:no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用户登录后可进入事件界面，在事件界面可选择日期进行记录备忘录，对已有备忘录可进行更新和删除，也可选择事件进行设置提醒。</a:t>
            </a:r>
          </a:p>
        </p:txBody>
      </p:sp>
      <p:sp>
        <p:nvSpPr>
          <p:cNvPr id="2" name="文本框 1"/>
          <p:cNvSpPr txBox="1"/>
          <p:nvPr>
            <p:custDataLst>
              <p:tags r:id="rId2"/>
            </p:custDataLst>
          </p:nvPr>
        </p:nvSpPr>
        <p:spPr>
          <a:xfrm>
            <a:off x="401955" y="1203356"/>
            <a:ext cx="2482815" cy="46166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事件界面的实现</a:t>
            </a:r>
            <a:r>
              <a:rPr lang="zh-CN" altLang="en-US" sz="2400" b="1" dirty="0">
                <a:latin typeface="宋体" panose="02010600030101010101" pitchFamily="2" charset="-122"/>
                <a:ea typeface="宋体" panose="02010600030101010101" pitchFamily="2" charset="-122"/>
              </a:rPr>
              <a:t>：</a:t>
            </a:r>
          </a:p>
        </p:txBody>
      </p:sp>
      <p:pic>
        <p:nvPicPr>
          <p:cNvPr id="15" name="图片 15"/>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a:xfrm>
            <a:off x="3522682" y="862544"/>
            <a:ext cx="2877309" cy="5746918"/>
          </a:xfrm>
          <a:prstGeom prst="rect">
            <a:avLst/>
          </a:prstGeom>
          <a:noFill/>
          <a:ln>
            <a:noFill/>
          </a:ln>
        </p:spPr>
      </p:pic>
      <p:pic>
        <p:nvPicPr>
          <p:cNvPr id="14" name="图片 14"/>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a:xfrm>
            <a:off x="6419507" y="862544"/>
            <a:ext cx="2728792" cy="5806284"/>
          </a:xfrm>
          <a:prstGeom prst="rect">
            <a:avLst/>
          </a:prstGeom>
          <a:noFill/>
          <a:ln>
            <a:noFill/>
          </a:ln>
        </p:spPr>
      </p:pic>
      <p:pic>
        <p:nvPicPr>
          <p:cNvPr id="13" name="图片 13"/>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a:xfrm>
            <a:off x="9171828" y="862544"/>
            <a:ext cx="2796692" cy="5793996"/>
          </a:xfrm>
          <a:prstGeom prst="rect">
            <a:avLst/>
          </a:prstGeom>
          <a:noFill/>
          <a:ln>
            <a:noFill/>
          </a:ln>
        </p:spPr>
      </p:pic>
      <p:sp>
        <p:nvSpPr>
          <p:cNvPr id="3" name="文本框 2">
            <a:extLst>
              <a:ext uri="{FF2B5EF4-FFF2-40B4-BE49-F238E27FC236}">
                <a16:creationId xmlns:a16="http://schemas.microsoft.com/office/drawing/2014/main" id="{6E803C68-5A9C-75E3-D3DE-D43EC4AB0324}"/>
              </a:ext>
            </a:extLst>
          </p:cNvPr>
          <p:cNvSpPr txBox="1"/>
          <p:nvPr/>
        </p:nvSpPr>
        <p:spPr>
          <a:xfrm>
            <a:off x="402135" y="400879"/>
            <a:ext cx="10344422" cy="461665"/>
          </a:xfrm>
          <a:prstGeom prst="rect">
            <a:avLst/>
          </a:prstGeom>
          <a:noFill/>
        </p:spPr>
        <p:txBody>
          <a:bodyPr wrap="square" rtlCol="0">
            <a:spAutoFit/>
          </a:bodyPr>
          <a:lstStyle/>
          <a:p>
            <a:r>
              <a:rPr lang="en-US" altLang="zh-CN" sz="2400" dirty="0">
                <a:solidFill>
                  <a:schemeClr val="tx1">
                    <a:lumMod val="85000"/>
                    <a:lumOff val="15000"/>
                  </a:schemeClr>
                </a:solidFill>
                <a:latin typeface="Century" panose="02040604050505020304" pitchFamily="18" charset="0"/>
                <a:cs typeface="Aharoni" panose="02010803020104030203" pitchFamily="2" charset="-79"/>
              </a:rPr>
              <a:t>PART FIVE: </a:t>
            </a:r>
            <a:r>
              <a:rPr lang="en-US" altLang="zh-CN" sz="2400" dirty="0">
                <a:solidFill>
                  <a:srgbClr val="000000"/>
                </a:solidFill>
                <a:latin typeface="Century" panose="02040604050505020304" pitchFamily="18" charset="0"/>
                <a:ea typeface="宋体" panose="02010600030101010101" pitchFamily="2" charset="-122"/>
                <a:cs typeface="Times New Roman" panose="02020603050405020304" pitchFamily="18" charset="0"/>
              </a:rPr>
              <a:t>Actual project architecture</a:t>
            </a:r>
            <a:endParaRPr lang="zh-CN" altLang="zh-CN" sz="2400" dirty="0">
              <a:latin typeface="Century" panose="02040604050505020304" pitchFamily="18" charset="0"/>
              <a:ea typeface="宋体" panose="02010600030101010101" pitchFamily="2" charset="-122"/>
              <a:cs typeface="宋体" panose="02010600030101010101" pitchFamily="2" charset="-122"/>
            </a:endParaRPr>
          </a:p>
        </p:txBody>
      </p:sp>
      <p:pic>
        <p:nvPicPr>
          <p:cNvPr id="11" name="图片 10">
            <a:extLst>
              <a:ext uri="{FF2B5EF4-FFF2-40B4-BE49-F238E27FC236}">
                <a16:creationId xmlns:a16="http://schemas.microsoft.com/office/drawing/2014/main" id="{EAB79DCC-6E5B-6D78-F50B-7276F19D93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3998" y="4739894"/>
            <a:ext cx="1879782" cy="1879782"/>
          </a:xfrm>
          <a:prstGeom prst="rect">
            <a:avLst/>
          </a:prstGeom>
        </p:spPr>
      </p:pic>
    </p:spTree>
    <p:extLst>
      <p:ext uri="{BB962C8B-B14F-4D97-AF65-F5344CB8AC3E}">
        <p14:creationId xmlns:p14="http://schemas.microsoft.com/office/powerpoint/2010/main" val="379361141"/>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anim calcmode="lin" valueType="num">
                                      <p:cBhvr>
                                        <p:cTn id="13" dur="1000" fill="hold"/>
                                        <p:tgtEl>
                                          <p:spTgt spid="101"/>
                                        </p:tgtEl>
                                        <p:attrNameLst>
                                          <p:attrName>ppt_x</p:attrName>
                                        </p:attrNameLst>
                                      </p:cBhvr>
                                      <p:tavLst>
                                        <p:tav tm="0">
                                          <p:val>
                                            <p:strVal val="#ppt_x"/>
                                          </p:val>
                                        </p:tav>
                                        <p:tav tm="100000">
                                          <p:val>
                                            <p:strVal val="#ppt_x"/>
                                          </p:val>
                                        </p:tav>
                                      </p:tavLst>
                                    </p:anim>
                                    <p:anim calcmode="lin" valueType="num">
                                      <p:cBhvr>
                                        <p:cTn id="14" dur="1000" fill="hold"/>
                                        <p:tgtEl>
                                          <p:spTgt spid="10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pic>
        <p:nvPicPr>
          <p:cNvPr id="85" name="图片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101" name="Rectangle 29"/>
          <p:cNvSpPr/>
          <p:nvPr>
            <p:custDataLst>
              <p:tags r:id="rId1"/>
            </p:custDataLst>
          </p:nvPr>
        </p:nvSpPr>
        <p:spPr>
          <a:xfrm>
            <a:off x="849428" y="2569802"/>
            <a:ext cx="2697480" cy="1183595"/>
          </a:xfrm>
          <a:prstGeom prst="rect">
            <a:avLst/>
          </a:prstGeom>
        </p:spPr>
        <p:txBody>
          <a:bodyPr wrap="square">
            <a:no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用户在物品界面可查看已有记录物品信息，对已有物品可进行更新和删除，也可新增物品信息。</a:t>
            </a:r>
          </a:p>
        </p:txBody>
      </p:sp>
      <p:sp>
        <p:nvSpPr>
          <p:cNvPr id="2" name="文本框 1"/>
          <p:cNvSpPr txBox="1"/>
          <p:nvPr>
            <p:custDataLst>
              <p:tags r:id="rId2"/>
            </p:custDataLst>
          </p:nvPr>
        </p:nvSpPr>
        <p:spPr>
          <a:xfrm>
            <a:off x="846052" y="1362756"/>
            <a:ext cx="2769870" cy="460375"/>
          </a:xfrm>
          <a:prstGeom prst="rect">
            <a:avLst/>
          </a:prstGeom>
          <a:noFill/>
        </p:spPr>
        <p:txBody>
          <a:bodyPr wrap="square" rtlCol="0">
            <a:spAutoFit/>
          </a:bodyPr>
          <a:lstStyle/>
          <a:p>
            <a:pPr algn="just"/>
            <a:r>
              <a:rPr lang="en-US" altLang="zh-CN" sz="2400" b="1" dirty="0">
                <a:latin typeface="宋体" panose="02010600030101010101" pitchFamily="2" charset="-122"/>
                <a:ea typeface="宋体" panose="02010600030101010101" pitchFamily="2" charset="-122"/>
              </a:rPr>
              <a:t>物品界面的实现</a:t>
            </a:r>
            <a:r>
              <a:rPr lang="zh-CN" altLang="en-US" sz="2400" b="1" dirty="0">
                <a:latin typeface="宋体" panose="02010600030101010101" pitchFamily="2" charset="-122"/>
                <a:ea typeface="宋体" panose="02010600030101010101" pitchFamily="2" charset="-122"/>
              </a:rPr>
              <a:t>：</a:t>
            </a:r>
          </a:p>
        </p:txBody>
      </p:sp>
      <p:pic>
        <p:nvPicPr>
          <p:cNvPr id="12" name="图片 12"/>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a:xfrm>
            <a:off x="4198197" y="807090"/>
            <a:ext cx="3226817" cy="5816233"/>
          </a:xfrm>
          <a:prstGeom prst="rect">
            <a:avLst/>
          </a:prstGeom>
          <a:noFill/>
          <a:ln>
            <a:noFill/>
          </a:ln>
        </p:spPr>
      </p:pic>
      <p:pic>
        <p:nvPicPr>
          <p:cNvPr id="11" name="图片 11"/>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a:xfrm>
            <a:off x="7439904" y="829770"/>
            <a:ext cx="3177992" cy="5726173"/>
          </a:xfrm>
          <a:prstGeom prst="rect">
            <a:avLst/>
          </a:prstGeom>
          <a:noFill/>
          <a:ln>
            <a:noFill/>
          </a:ln>
        </p:spPr>
      </p:pic>
      <p:sp>
        <p:nvSpPr>
          <p:cNvPr id="8" name="文本框 7">
            <a:extLst>
              <a:ext uri="{FF2B5EF4-FFF2-40B4-BE49-F238E27FC236}">
                <a16:creationId xmlns:a16="http://schemas.microsoft.com/office/drawing/2014/main" id="{8B104928-8B58-F721-A70F-BE4C98777C34}"/>
              </a:ext>
            </a:extLst>
          </p:cNvPr>
          <p:cNvSpPr txBox="1"/>
          <p:nvPr/>
        </p:nvSpPr>
        <p:spPr>
          <a:xfrm>
            <a:off x="402135" y="400879"/>
            <a:ext cx="10344422" cy="461665"/>
          </a:xfrm>
          <a:prstGeom prst="rect">
            <a:avLst/>
          </a:prstGeom>
          <a:noFill/>
        </p:spPr>
        <p:txBody>
          <a:bodyPr wrap="square" rtlCol="0">
            <a:spAutoFit/>
          </a:bodyPr>
          <a:lstStyle/>
          <a:p>
            <a:r>
              <a:rPr lang="en-US" altLang="zh-CN" sz="2400" dirty="0">
                <a:solidFill>
                  <a:schemeClr val="tx1">
                    <a:lumMod val="85000"/>
                    <a:lumOff val="15000"/>
                  </a:schemeClr>
                </a:solidFill>
                <a:latin typeface="Century" panose="02040604050505020304" pitchFamily="18" charset="0"/>
                <a:cs typeface="Aharoni" panose="02010803020104030203" pitchFamily="2" charset="-79"/>
              </a:rPr>
              <a:t>PART FIVE: </a:t>
            </a:r>
            <a:r>
              <a:rPr lang="en-US" altLang="zh-CN" sz="2400" dirty="0">
                <a:solidFill>
                  <a:srgbClr val="000000"/>
                </a:solidFill>
                <a:latin typeface="Century" panose="02040604050505020304" pitchFamily="18" charset="0"/>
                <a:ea typeface="宋体" panose="02010600030101010101" pitchFamily="2" charset="-122"/>
                <a:cs typeface="Times New Roman" panose="02020603050405020304" pitchFamily="18" charset="0"/>
              </a:rPr>
              <a:t>Actual project architecture</a:t>
            </a:r>
            <a:endParaRPr lang="zh-CN" altLang="zh-CN" sz="2400" dirty="0">
              <a:latin typeface="Century" panose="020406040505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689072223"/>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anim calcmode="lin" valueType="num">
                                      <p:cBhvr>
                                        <p:cTn id="13" dur="1000" fill="hold"/>
                                        <p:tgtEl>
                                          <p:spTgt spid="101"/>
                                        </p:tgtEl>
                                        <p:attrNameLst>
                                          <p:attrName>ppt_x</p:attrName>
                                        </p:attrNameLst>
                                      </p:cBhvr>
                                      <p:tavLst>
                                        <p:tav tm="0">
                                          <p:val>
                                            <p:strVal val="#ppt_x"/>
                                          </p:val>
                                        </p:tav>
                                        <p:tav tm="100000">
                                          <p:val>
                                            <p:strVal val="#ppt_x"/>
                                          </p:val>
                                        </p:tav>
                                      </p:tavLst>
                                    </p:anim>
                                    <p:anim calcmode="lin" valueType="num">
                                      <p:cBhvr>
                                        <p:cTn id="14" dur="1000" fill="hold"/>
                                        <p:tgtEl>
                                          <p:spTgt spid="10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1" name="Oval 15"/>
          <p:cNvSpPr>
            <a:spLocks noChangeArrowheads="1"/>
          </p:cNvSpPr>
          <p:nvPr/>
        </p:nvSpPr>
        <p:spPr bwMode="auto">
          <a:xfrm>
            <a:off x="2814285" y="3421619"/>
            <a:ext cx="1221143" cy="122000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3" name="Oval 17"/>
          <p:cNvSpPr>
            <a:spLocks noChangeArrowheads="1"/>
          </p:cNvSpPr>
          <p:nvPr/>
        </p:nvSpPr>
        <p:spPr bwMode="auto">
          <a:xfrm>
            <a:off x="3086660" y="3692857"/>
            <a:ext cx="676395" cy="6775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pic>
        <p:nvPicPr>
          <p:cNvPr id="85" name="图片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101" name="Rectangle 29"/>
          <p:cNvSpPr/>
          <p:nvPr>
            <p:custDataLst>
              <p:tags r:id="rId1"/>
            </p:custDataLst>
          </p:nvPr>
        </p:nvSpPr>
        <p:spPr>
          <a:xfrm>
            <a:off x="1361634" y="2256179"/>
            <a:ext cx="2697480" cy="1058109"/>
          </a:xfrm>
          <a:prstGeom prst="rect">
            <a:avLst/>
          </a:prstGeom>
        </p:spPr>
        <p:txBody>
          <a:bodyPr wrap="square">
            <a:noAutofit/>
          </a:bodyPr>
          <a:lstStyle/>
          <a:p>
            <a:pPr lvl="0" algn="l" defTabSz="456565" fontAlgn="auto">
              <a:lnSpc>
                <a:spcPts val="2000"/>
              </a:lnSpc>
              <a:spcBef>
                <a:spcPts val="0"/>
              </a:spcBef>
              <a:spcAft>
                <a:spcPts val="0"/>
              </a:spcAft>
              <a:buClrTx/>
              <a:buSzTx/>
              <a:buFontTx/>
              <a:defRPr/>
            </a:pPr>
            <a:r>
              <a:rPr lang="zh-CN" altLang="en-US" sz="2000"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用户在时间界面可进行时间设置，然后进入倒计时页面。</a:t>
            </a:r>
          </a:p>
        </p:txBody>
      </p:sp>
      <p:sp>
        <p:nvSpPr>
          <p:cNvPr id="2" name="文本框 1"/>
          <p:cNvSpPr txBox="1"/>
          <p:nvPr>
            <p:custDataLst>
              <p:tags r:id="rId2"/>
            </p:custDataLst>
          </p:nvPr>
        </p:nvSpPr>
        <p:spPr>
          <a:xfrm>
            <a:off x="1361634" y="1312123"/>
            <a:ext cx="3809365" cy="46037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时间界面的实现</a:t>
            </a:r>
            <a:r>
              <a:rPr lang="zh-CN" altLang="en-US" sz="2400" b="1" dirty="0">
                <a:latin typeface="宋体" panose="02010600030101010101" pitchFamily="2" charset="-122"/>
                <a:ea typeface="宋体" panose="02010600030101010101" pitchFamily="2" charset="-122"/>
              </a:rPr>
              <a:t>：</a:t>
            </a:r>
          </a:p>
        </p:txBody>
      </p:sp>
      <p:pic>
        <p:nvPicPr>
          <p:cNvPr id="10" name="图片 10"/>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a:xfrm>
            <a:off x="4725350" y="862544"/>
            <a:ext cx="2898464" cy="5695323"/>
          </a:xfrm>
          <a:prstGeom prst="rect">
            <a:avLst/>
          </a:prstGeom>
          <a:noFill/>
          <a:ln>
            <a:noFill/>
          </a:ln>
        </p:spPr>
      </p:pic>
      <p:pic>
        <p:nvPicPr>
          <p:cNvPr id="9" name="图片 9"/>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a:xfrm>
            <a:off x="7702153" y="862544"/>
            <a:ext cx="2863611" cy="5695323"/>
          </a:xfrm>
          <a:prstGeom prst="rect">
            <a:avLst/>
          </a:prstGeom>
          <a:noFill/>
          <a:ln>
            <a:noFill/>
          </a:ln>
        </p:spPr>
      </p:pic>
      <p:sp>
        <p:nvSpPr>
          <p:cNvPr id="3" name="文本框 2">
            <a:extLst>
              <a:ext uri="{FF2B5EF4-FFF2-40B4-BE49-F238E27FC236}">
                <a16:creationId xmlns:a16="http://schemas.microsoft.com/office/drawing/2014/main" id="{05A1B016-B5A3-C434-B314-2E80389E0E0D}"/>
              </a:ext>
            </a:extLst>
          </p:cNvPr>
          <p:cNvSpPr txBox="1"/>
          <p:nvPr/>
        </p:nvSpPr>
        <p:spPr>
          <a:xfrm>
            <a:off x="402135" y="400879"/>
            <a:ext cx="10344422" cy="461665"/>
          </a:xfrm>
          <a:prstGeom prst="rect">
            <a:avLst/>
          </a:prstGeom>
          <a:noFill/>
        </p:spPr>
        <p:txBody>
          <a:bodyPr wrap="square" rtlCol="0">
            <a:spAutoFit/>
          </a:bodyPr>
          <a:lstStyle/>
          <a:p>
            <a:r>
              <a:rPr lang="en-US" altLang="zh-CN" sz="2400" dirty="0">
                <a:solidFill>
                  <a:schemeClr val="tx1">
                    <a:lumMod val="85000"/>
                    <a:lumOff val="15000"/>
                  </a:schemeClr>
                </a:solidFill>
                <a:latin typeface="Century" panose="02040604050505020304" pitchFamily="18" charset="0"/>
                <a:cs typeface="Aharoni" panose="02010803020104030203" pitchFamily="2" charset="-79"/>
              </a:rPr>
              <a:t>PART FIVE: </a:t>
            </a:r>
            <a:r>
              <a:rPr lang="en-US" altLang="zh-CN" sz="2400" dirty="0">
                <a:solidFill>
                  <a:srgbClr val="000000"/>
                </a:solidFill>
                <a:latin typeface="Century" panose="02040604050505020304" pitchFamily="18" charset="0"/>
                <a:ea typeface="宋体" panose="02010600030101010101" pitchFamily="2" charset="-122"/>
                <a:cs typeface="Times New Roman" panose="02020603050405020304" pitchFamily="18" charset="0"/>
              </a:rPr>
              <a:t>Actual project architecture</a:t>
            </a:r>
            <a:endParaRPr lang="zh-CN" altLang="zh-CN" sz="2400" dirty="0">
              <a:latin typeface="Century" panose="020406040505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966632166"/>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anim calcmode="lin" valueType="num">
                                      <p:cBhvr>
                                        <p:cTn id="13" dur="1000" fill="hold"/>
                                        <p:tgtEl>
                                          <p:spTgt spid="101"/>
                                        </p:tgtEl>
                                        <p:attrNameLst>
                                          <p:attrName>ppt_x</p:attrName>
                                        </p:attrNameLst>
                                      </p:cBhvr>
                                      <p:tavLst>
                                        <p:tav tm="0">
                                          <p:val>
                                            <p:strVal val="#ppt_x"/>
                                          </p:val>
                                        </p:tav>
                                        <p:tav tm="100000">
                                          <p:val>
                                            <p:strVal val="#ppt_x"/>
                                          </p:val>
                                        </p:tav>
                                      </p:tavLst>
                                    </p:anim>
                                    <p:anim calcmode="lin" valueType="num">
                                      <p:cBhvr>
                                        <p:cTn id="14" dur="1000" fill="hold"/>
                                        <p:tgtEl>
                                          <p:spTgt spid="10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pic>
        <p:nvPicPr>
          <p:cNvPr id="85" name="图片 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101" name="Rectangle 29"/>
          <p:cNvSpPr/>
          <p:nvPr>
            <p:custDataLst>
              <p:tags r:id="rId1"/>
            </p:custDataLst>
          </p:nvPr>
        </p:nvSpPr>
        <p:spPr>
          <a:xfrm>
            <a:off x="503555" y="2118771"/>
            <a:ext cx="4586266" cy="2433763"/>
          </a:xfrm>
          <a:prstGeom prst="rect">
            <a:avLst/>
          </a:prstGeom>
        </p:spPr>
        <p:txBody>
          <a:bodyPr wrap="square">
            <a:no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安卓系统主要使用的分层方式，主要分为应用程序（应用程序所要实现的一些功能模块是用JAVA编写语言进行实现的）、应用程序的框架（主要包含的服务有内容提供上、可扩展的视图、资源管理器、通知管理器、活动管理器）、系统运行库（系统C库、媒体库、Surface Manager、LibWebCore、3D libraries、SQLite、SGL）、Linux内核（用户软件和硬件之间的抽象层）四个层次。</a:t>
            </a:r>
          </a:p>
        </p:txBody>
      </p:sp>
      <p:sp>
        <p:nvSpPr>
          <p:cNvPr id="2" name="文本框 1"/>
          <p:cNvSpPr txBox="1"/>
          <p:nvPr>
            <p:custDataLst>
              <p:tags r:id="rId2"/>
            </p:custDataLst>
          </p:nvPr>
        </p:nvSpPr>
        <p:spPr>
          <a:xfrm>
            <a:off x="503555" y="1260470"/>
            <a:ext cx="3809365" cy="460375"/>
          </a:xfrm>
          <a:prstGeom prst="rect">
            <a:avLst/>
          </a:prstGeom>
          <a:noFill/>
        </p:spPr>
        <p:txBody>
          <a:bodyPr wrap="square" rtlCol="0">
            <a:spAutoFit/>
          </a:bodyPr>
          <a:lstStyle/>
          <a:p>
            <a:r>
              <a:rPr lang="en-US" altLang="zh-CN" sz="2400" b="1" dirty="0" err="1">
                <a:latin typeface="宋体" panose="02010600030101010101" pitchFamily="2" charset="-122"/>
                <a:ea typeface="宋体" panose="02010600030101010101" pitchFamily="2" charset="-122"/>
              </a:rPr>
              <a:t>Android的系统架构</a:t>
            </a:r>
            <a:r>
              <a:rPr lang="en-US" altLang="zh-CN"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p:txBody>
      </p:sp>
      <p:pic>
        <p:nvPicPr>
          <p:cNvPr id="3" name="图片 1" descr="图示&#10;&#10;描述已自动生成"/>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a:xfrm>
            <a:off x="5899594" y="1818640"/>
            <a:ext cx="5267325" cy="4254500"/>
          </a:xfrm>
          <a:prstGeom prst="rect">
            <a:avLst/>
          </a:prstGeom>
          <a:noFill/>
          <a:ln>
            <a:noFill/>
          </a:ln>
        </p:spPr>
      </p:pic>
      <p:sp>
        <p:nvSpPr>
          <p:cNvPr id="8" name="文本框 7">
            <a:extLst>
              <a:ext uri="{FF2B5EF4-FFF2-40B4-BE49-F238E27FC236}">
                <a16:creationId xmlns:a16="http://schemas.microsoft.com/office/drawing/2014/main" id="{420093AB-103D-678C-33BB-6505E092BA8A}"/>
              </a:ext>
            </a:extLst>
          </p:cNvPr>
          <p:cNvSpPr txBox="1"/>
          <p:nvPr/>
        </p:nvSpPr>
        <p:spPr>
          <a:xfrm>
            <a:off x="402135" y="400879"/>
            <a:ext cx="10344422" cy="461665"/>
          </a:xfrm>
          <a:prstGeom prst="rect">
            <a:avLst/>
          </a:prstGeom>
          <a:noFill/>
        </p:spPr>
        <p:txBody>
          <a:bodyPr wrap="square" rtlCol="0">
            <a:spAutoFit/>
          </a:bodyPr>
          <a:lstStyle/>
          <a:p>
            <a:r>
              <a:rPr lang="en-US" altLang="zh-CN" sz="2400" dirty="0">
                <a:solidFill>
                  <a:schemeClr val="tx1">
                    <a:lumMod val="85000"/>
                    <a:lumOff val="15000"/>
                  </a:schemeClr>
                </a:solidFill>
                <a:latin typeface="Century" panose="02040604050505020304" pitchFamily="18" charset="0"/>
                <a:cs typeface="Aharoni" panose="02010803020104030203" pitchFamily="2" charset="-79"/>
              </a:rPr>
              <a:t>PART FIVE: </a:t>
            </a:r>
            <a:r>
              <a:rPr lang="en-US" altLang="zh-CN" sz="2400" dirty="0">
                <a:solidFill>
                  <a:srgbClr val="000000"/>
                </a:solidFill>
                <a:latin typeface="Century" panose="02040604050505020304" pitchFamily="18" charset="0"/>
                <a:ea typeface="宋体" panose="02010600030101010101" pitchFamily="2" charset="-122"/>
                <a:cs typeface="Times New Roman" panose="02020603050405020304" pitchFamily="18" charset="0"/>
              </a:rPr>
              <a:t>Actual project architecture</a:t>
            </a:r>
            <a:endParaRPr lang="zh-CN" altLang="zh-CN" sz="2400" dirty="0">
              <a:latin typeface="Century" panose="020406040505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591527514"/>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anim calcmode="lin" valueType="num">
                                      <p:cBhvr>
                                        <p:cTn id="13" dur="1000" fill="hold"/>
                                        <p:tgtEl>
                                          <p:spTgt spid="101"/>
                                        </p:tgtEl>
                                        <p:attrNameLst>
                                          <p:attrName>ppt_x</p:attrName>
                                        </p:attrNameLst>
                                      </p:cBhvr>
                                      <p:tavLst>
                                        <p:tav tm="0">
                                          <p:val>
                                            <p:strVal val="#ppt_x"/>
                                          </p:val>
                                        </p:tav>
                                        <p:tav tm="100000">
                                          <p:val>
                                            <p:strVal val="#ppt_x"/>
                                          </p:val>
                                        </p:tav>
                                      </p:tavLst>
                                    </p:anim>
                                    <p:anim calcmode="lin" valueType="num">
                                      <p:cBhvr>
                                        <p:cTn id="14" dur="1000" fill="hold"/>
                                        <p:tgtEl>
                                          <p:spTgt spid="10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1" name="Oval 15"/>
          <p:cNvSpPr>
            <a:spLocks noChangeArrowheads="1"/>
          </p:cNvSpPr>
          <p:nvPr/>
        </p:nvSpPr>
        <p:spPr bwMode="auto">
          <a:xfrm>
            <a:off x="2814285" y="3421619"/>
            <a:ext cx="1221143" cy="122000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3" name="Oval 17"/>
          <p:cNvSpPr>
            <a:spLocks noChangeArrowheads="1"/>
          </p:cNvSpPr>
          <p:nvPr/>
        </p:nvSpPr>
        <p:spPr bwMode="auto">
          <a:xfrm>
            <a:off x="3086660" y="3692857"/>
            <a:ext cx="676395" cy="6775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84" name="文本框 83"/>
          <p:cNvSpPr txBox="1"/>
          <p:nvPr/>
        </p:nvSpPr>
        <p:spPr>
          <a:xfrm>
            <a:off x="4323691" y="1335067"/>
            <a:ext cx="4072210" cy="46037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具体实施过程</a:t>
            </a:r>
            <a:r>
              <a:rPr lang="zh-CN" altLang="en-US"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sym typeface="+mn-ea"/>
              </a:rPr>
              <a:t>部署流程</a:t>
            </a:r>
            <a:endParaRPr lang="zh-CN" altLang="en-US" sz="2400" b="1" dirty="0">
              <a:latin typeface="宋体" panose="02010600030101010101" pitchFamily="2" charset="-122"/>
              <a:ea typeface="宋体" panose="02010600030101010101" pitchFamily="2" charset="-122"/>
            </a:endParaRPr>
          </a:p>
        </p:txBody>
      </p:sp>
      <p:pic>
        <p:nvPicPr>
          <p:cNvPr id="85" name="图片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101" name="Rectangle 29"/>
          <p:cNvSpPr/>
          <p:nvPr>
            <p:custDataLst>
              <p:tags r:id="rId1"/>
            </p:custDataLst>
          </p:nvPr>
        </p:nvSpPr>
        <p:spPr>
          <a:xfrm>
            <a:off x="1524000" y="2132070"/>
            <a:ext cx="9143999" cy="3820668"/>
          </a:xfrm>
          <a:prstGeom prst="rect">
            <a:avLst/>
          </a:prstGeom>
        </p:spPr>
        <p:txBody>
          <a:bodyPr wrap="square">
            <a:noAutofit/>
          </a:bodyPr>
          <a:lstStyle/>
          <a:p>
            <a:pPr lvl="0" algn="just" defTabSz="456565" fontAlgn="auto">
              <a:lnSpc>
                <a:spcPts val="2000"/>
              </a:lnSpc>
              <a:spcBef>
                <a:spcPts val="0"/>
              </a:spcBef>
              <a:spcAft>
                <a:spcPts val="0"/>
              </a:spcAft>
              <a:buClrTx/>
              <a:buSzTx/>
              <a:buFontTx/>
              <a:defRPr/>
            </a:pPr>
            <a:r>
              <a:rPr lang="en-US" altLang="zh-CN"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	</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首先我们将我们的小组分为两大组，一个是前端，一个是后端，还有一个为组长，主要负责两个小组直接的协商调节，具体事项的安排和时间的把握。</a:t>
            </a:r>
          </a:p>
          <a:p>
            <a:pPr lvl="0" algn="just" defTabSz="456565" fontAlgn="auto">
              <a:lnSpc>
                <a:spcPts val="2000"/>
              </a:lnSpc>
              <a:spcBef>
                <a:spcPts val="0"/>
              </a:spcBef>
              <a:spcAft>
                <a:spcPts val="0"/>
              </a:spcAft>
              <a:buClrTx/>
              <a:buSzTx/>
              <a:buFontTx/>
              <a:defRPr/>
            </a:pPr>
            <a:r>
              <a:rPr lang="en-US" altLang="zh-CN"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	</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一开始，我们进行产品选择，需求分析，自我实力鉴定，最终选择了设计</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The Majority”这一个项目，我们把项目的整个计划分为三个部分，前期，中期，后期。</a:t>
            </a:r>
          </a:p>
          <a:p>
            <a:pPr lvl="0" algn="just" defTabSz="456565" fontAlgn="auto">
              <a:lnSpc>
                <a:spcPts val="2000"/>
              </a:lnSpc>
              <a:spcBef>
                <a:spcPts val="0"/>
              </a:spcBef>
              <a:spcAft>
                <a:spcPts val="0"/>
              </a:spcAft>
              <a:buClrTx/>
              <a:buSzTx/>
              <a:buFontTx/>
              <a:defRPr/>
            </a:pPr>
            <a:r>
              <a:rPr lang="en-US" altLang="zh-CN"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	</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前期主要是项目原型设计，技术学习，以及具体功能选择，最后面根据市场的问卷调查以及人员采访，选择了我们产品的主要三个功能，同时也讨论，研究通过了这三个功能的必要性以及可行性。原型设计同时也确定了我们产品UI的一个主基调，简洁而又明显。</a:t>
            </a:r>
          </a:p>
          <a:p>
            <a:pPr lvl="0" algn="just" defTabSz="456565" fontAlgn="auto">
              <a:lnSpc>
                <a:spcPts val="2000"/>
              </a:lnSpc>
              <a:spcBef>
                <a:spcPts val="0"/>
              </a:spcBef>
              <a:spcAft>
                <a:spcPts val="0"/>
              </a:spcAft>
              <a:buClrTx/>
              <a:buSzTx/>
              <a:buFontTx/>
              <a:defRPr/>
            </a:pPr>
            <a:r>
              <a:rPr lang="en-US" altLang="zh-CN"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	</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中期主要为产品的实现，主要工作在与前后端的交流和技术的实现，主要解决方案为利用网络资源去进行学习，不断交流沟通完善系统。</a:t>
            </a:r>
          </a:p>
          <a:p>
            <a:pPr lvl="0" algn="just" defTabSz="456565" fontAlgn="auto">
              <a:lnSpc>
                <a:spcPts val="2000"/>
              </a:lnSpc>
              <a:spcBef>
                <a:spcPts val="0"/>
              </a:spcBef>
              <a:spcAft>
                <a:spcPts val="0"/>
              </a:spcAft>
              <a:buClrTx/>
              <a:buSzTx/>
              <a:buFontTx/>
              <a:defRPr/>
            </a:pPr>
            <a:r>
              <a:rPr lang="en-US" altLang="zh-CN"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	 </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后期主要为产品的最后测试，主要验证产品主要功能是否完善以及符合原先设计要求，是否存在bug，是否还拥有提升空间。</a:t>
            </a:r>
          </a:p>
          <a:p>
            <a:pPr lvl="0" algn="just" defTabSz="456565" fontAlgn="auto">
              <a:lnSpc>
                <a:spcPts val="2000"/>
              </a:lnSpc>
              <a:spcBef>
                <a:spcPts val="0"/>
              </a:spcBef>
              <a:spcAft>
                <a:spcPts val="0"/>
              </a:spcAft>
              <a:buClrTx/>
              <a:buSzTx/>
              <a:buFontTx/>
              <a:defRPr/>
            </a:pPr>
            <a:r>
              <a:rPr lang="en-US" altLang="zh-CN"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	 </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每一个环节的时间都严格控制为一周半，半周为工作衔接，交流沟通和相关材料撰写，现在我们进行到了后期。</a:t>
            </a:r>
          </a:p>
        </p:txBody>
      </p:sp>
      <p:sp>
        <p:nvSpPr>
          <p:cNvPr id="2" name="文本框 1">
            <a:extLst>
              <a:ext uri="{FF2B5EF4-FFF2-40B4-BE49-F238E27FC236}">
                <a16:creationId xmlns:a16="http://schemas.microsoft.com/office/drawing/2014/main" id="{7900C3A6-AE09-EDDC-B97F-D56C2F9536E1}"/>
              </a:ext>
            </a:extLst>
          </p:cNvPr>
          <p:cNvSpPr txBox="1"/>
          <p:nvPr/>
        </p:nvSpPr>
        <p:spPr>
          <a:xfrm>
            <a:off x="402135" y="400879"/>
            <a:ext cx="10344422" cy="461665"/>
          </a:xfrm>
          <a:prstGeom prst="rect">
            <a:avLst/>
          </a:prstGeom>
          <a:noFill/>
        </p:spPr>
        <p:txBody>
          <a:bodyPr wrap="square" rtlCol="0">
            <a:spAutoFit/>
          </a:bodyPr>
          <a:lstStyle/>
          <a:p>
            <a:r>
              <a:rPr lang="en-US" altLang="zh-CN" sz="2400" dirty="0">
                <a:solidFill>
                  <a:schemeClr val="tx1">
                    <a:lumMod val="85000"/>
                    <a:lumOff val="15000"/>
                  </a:schemeClr>
                </a:solidFill>
                <a:latin typeface="Century" panose="02040604050505020304" pitchFamily="18" charset="0"/>
                <a:cs typeface="Aharoni" panose="02010803020104030203" pitchFamily="2" charset="-79"/>
              </a:rPr>
              <a:t>PART FIVE: </a:t>
            </a:r>
            <a:r>
              <a:rPr lang="en-US" altLang="zh-CN" sz="2400" dirty="0">
                <a:solidFill>
                  <a:srgbClr val="000000"/>
                </a:solidFill>
                <a:latin typeface="Century" panose="02040604050505020304" pitchFamily="18" charset="0"/>
                <a:ea typeface="宋体" panose="02010600030101010101" pitchFamily="2" charset="-122"/>
                <a:cs typeface="Times New Roman" panose="02020603050405020304" pitchFamily="18" charset="0"/>
              </a:rPr>
              <a:t>Actual project architecture</a:t>
            </a:r>
            <a:endParaRPr lang="zh-CN" altLang="zh-CN" sz="2400" dirty="0">
              <a:latin typeface="Century" panose="020406040505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737526507"/>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1000"/>
                                        <p:tgtEl>
                                          <p:spTgt spid="101"/>
                                        </p:tgtEl>
                                      </p:cBhvr>
                                    </p:animEffect>
                                    <p:anim calcmode="lin" valueType="num">
                                      <p:cBhvr>
                                        <p:cTn id="17" dur="1000" fill="hold"/>
                                        <p:tgtEl>
                                          <p:spTgt spid="101"/>
                                        </p:tgtEl>
                                        <p:attrNameLst>
                                          <p:attrName>ppt_x</p:attrName>
                                        </p:attrNameLst>
                                      </p:cBhvr>
                                      <p:tavLst>
                                        <p:tav tm="0">
                                          <p:val>
                                            <p:strVal val="#ppt_x"/>
                                          </p:val>
                                        </p:tav>
                                        <p:tav tm="100000">
                                          <p:val>
                                            <p:strVal val="#ppt_x"/>
                                          </p:val>
                                        </p:tav>
                                      </p:tavLst>
                                    </p:anim>
                                    <p:anim calcmode="lin" valueType="num">
                                      <p:cBhvr>
                                        <p:cTn id="18" dur="1000" fill="hold"/>
                                        <p:tgtEl>
                                          <p:spTgt spid="101"/>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101"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1349826" y="1642427"/>
            <a:ext cx="10972800" cy="5453537"/>
            <a:chOff x="1545003" y="1476373"/>
            <a:chExt cx="7206719" cy="4274185"/>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1476373"/>
              <a:ext cx="7104662" cy="3135404"/>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entury" panose="02040604050505020304" pitchFamily="18" charset="0"/>
              </a:endParaRPr>
            </a:p>
          </p:txBody>
        </p:sp>
      </p:grpSp>
      <p:sp>
        <p:nvSpPr>
          <p:cNvPr id="34" name="文本框 33"/>
          <p:cNvSpPr txBox="1"/>
          <p:nvPr/>
        </p:nvSpPr>
        <p:spPr>
          <a:xfrm>
            <a:off x="4573133" y="3635969"/>
            <a:ext cx="6982744" cy="706755"/>
          </a:xfrm>
          <a:prstGeom prst="rect">
            <a:avLst/>
          </a:prstGeom>
          <a:noFill/>
        </p:spPr>
        <p:txBody>
          <a:bodyPr wrap="square" rtlCol="0">
            <a:spAutoFit/>
          </a:bodyPr>
          <a:lstStyle/>
          <a:p>
            <a:r>
              <a:rPr lang="en-US" altLang="zh-CN" sz="4000" dirty="0">
                <a:latin typeface="Century" panose="02040604050505020304" pitchFamily="18" charset="0"/>
              </a:rPr>
              <a:t>Problems &amp;&amp; Resolutions</a:t>
            </a:r>
            <a:endParaRPr lang="zh-CN" altLang="en-US" sz="4000" dirty="0">
              <a:latin typeface="Century" panose="02040604050505020304" pitchFamily="18" charset="0"/>
            </a:endParaRPr>
          </a:p>
        </p:txBody>
      </p:sp>
      <p:sp>
        <p:nvSpPr>
          <p:cNvPr id="35" name="文本框 34"/>
          <p:cNvSpPr txBox="1"/>
          <p:nvPr/>
        </p:nvSpPr>
        <p:spPr>
          <a:xfrm>
            <a:off x="1700332" y="1881643"/>
            <a:ext cx="2968673" cy="1754326"/>
          </a:xfrm>
          <a:prstGeom prst="rect">
            <a:avLst/>
          </a:prstGeom>
          <a:noFill/>
        </p:spPr>
        <p:txBody>
          <a:bodyPr wrap="square" rtlCol="0">
            <a:spAutoFit/>
          </a:bodyPr>
          <a:lstStyle/>
          <a:p>
            <a:pPr algn="ctr"/>
            <a:r>
              <a:rPr lang="en-US" altLang="zh-CN" sz="5400" dirty="0">
                <a:solidFill>
                  <a:schemeClr val="tx1">
                    <a:lumMod val="85000"/>
                    <a:lumOff val="15000"/>
                  </a:schemeClr>
                </a:solidFill>
                <a:latin typeface="Century" panose="02040604050505020304" pitchFamily="18" charset="0"/>
                <a:cs typeface="Aharoni" panose="02010803020104030203" pitchFamily="2" charset="-79"/>
              </a:rPr>
              <a:t>PART SIX</a:t>
            </a:r>
          </a:p>
        </p:txBody>
      </p:sp>
    </p:spTree>
    <p:extLst>
      <p:ext uri="{BB962C8B-B14F-4D97-AF65-F5344CB8AC3E}">
        <p14:creationId xmlns:p14="http://schemas.microsoft.com/office/powerpoint/2010/main" val="171242399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1+#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1349826" y="1642427"/>
            <a:ext cx="10972800" cy="5453537"/>
            <a:chOff x="1545003" y="1476373"/>
            <a:chExt cx="7206719" cy="4274185"/>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1476373"/>
              <a:ext cx="7104662" cy="3135404"/>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entury" panose="02040604050505020304" pitchFamily="18" charset="0"/>
              </a:endParaRPr>
            </a:p>
          </p:txBody>
        </p:sp>
      </p:grpSp>
      <p:sp>
        <p:nvSpPr>
          <p:cNvPr id="34" name="文本框 33"/>
          <p:cNvSpPr txBox="1"/>
          <p:nvPr/>
        </p:nvSpPr>
        <p:spPr>
          <a:xfrm>
            <a:off x="4897497" y="3423969"/>
            <a:ext cx="7066015" cy="1323439"/>
          </a:xfrm>
          <a:prstGeom prst="rect">
            <a:avLst/>
          </a:prstGeom>
          <a:noFill/>
        </p:spPr>
        <p:txBody>
          <a:bodyPr wrap="square" rtlCol="0">
            <a:spAutoFit/>
          </a:bodyPr>
          <a:lstStyle/>
          <a:p>
            <a:pPr algn="just"/>
            <a:r>
              <a:rPr lang="en-US" altLang="zh-CN" sz="4000" dirty="0">
                <a:latin typeface="Century" panose="02040604050505020304" pitchFamily="18" charset="0"/>
              </a:rPr>
              <a:t>Project architecture design block diagram</a:t>
            </a:r>
          </a:p>
        </p:txBody>
      </p:sp>
      <p:sp>
        <p:nvSpPr>
          <p:cNvPr id="35" name="文本框 34"/>
          <p:cNvSpPr txBox="1"/>
          <p:nvPr/>
        </p:nvSpPr>
        <p:spPr>
          <a:xfrm>
            <a:off x="1700332" y="2097525"/>
            <a:ext cx="2874161" cy="1753235"/>
          </a:xfrm>
          <a:prstGeom prst="rect">
            <a:avLst/>
          </a:prstGeom>
          <a:noFill/>
        </p:spPr>
        <p:txBody>
          <a:bodyPr wrap="square" rtlCol="0">
            <a:spAutoFit/>
          </a:bodyPr>
          <a:lstStyle/>
          <a:p>
            <a:pPr algn="ctr"/>
            <a:r>
              <a:rPr lang="en-US" altLang="zh-CN" sz="5400" dirty="0">
                <a:solidFill>
                  <a:schemeClr val="tx1">
                    <a:lumMod val="85000"/>
                    <a:lumOff val="15000"/>
                  </a:schemeClr>
                </a:solidFill>
                <a:latin typeface="Century" panose="02040604050505020304" pitchFamily="18" charset="0"/>
                <a:cs typeface="Aharoni" panose="02010803020104030203" pitchFamily="2" charset="-79"/>
              </a:rPr>
              <a:t>PART ONE</a:t>
            </a:r>
            <a:endParaRPr lang="zh-CN" altLang="en-US" sz="5400" dirty="0">
              <a:solidFill>
                <a:schemeClr val="tx1">
                  <a:lumMod val="85000"/>
                  <a:lumOff val="15000"/>
                </a:schemeClr>
              </a:solidFill>
              <a:latin typeface="Century" panose="02040604050505020304" pitchFamily="18" charset="0"/>
              <a:cs typeface="Aharoni" panose="02010803020104030203" pitchFamily="2" charset="-79"/>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1+#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09233" y="246742"/>
            <a:ext cx="11881169" cy="7982858"/>
            <a:chOff x="1545003" y="-27631"/>
            <a:chExt cx="7206719" cy="5778189"/>
          </a:xfrm>
        </p:grpSpPr>
        <p:pic>
          <p:nvPicPr>
            <p:cNvPr id="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cs typeface="+mn-lt"/>
              </a:endParaRPr>
            </a:p>
          </p:txBody>
        </p:sp>
      </p:grpSp>
      <p:grpSp>
        <p:nvGrpSpPr>
          <p:cNvPr id="2" name="4"/>
          <p:cNvGrpSpPr/>
          <p:nvPr/>
        </p:nvGrpSpPr>
        <p:grpSpPr>
          <a:xfrm>
            <a:off x="4898546" y="1509121"/>
            <a:ext cx="1288429" cy="1288826"/>
            <a:chOff x="3673476" y="1131590"/>
            <a:chExt cx="966788" cy="966788"/>
          </a:xfrm>
        </p:grpSpPr>
        <p:sp>
          <p:nvSpPr>
            <p:cNvPr id="3" name="555"/>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rgbClr val="FB4631"/>
            </a:solidFill>
            <a:ln>
              <a:solidFill>
                <a:schemeClr val="accent2"/>
              </a:solid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8" name="22"/>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0" name="5"/>
          <p:cNvGrpSpPr/>
          <p:nvPr/>
        </p:nvGrpSpPr>
        <p:grpSpPr>
          <a:xfrm>
            <a:off x="6176395" y="2417893"/>
            <a:ext cx="1288429" cy="1288826"/>
            <a:chOff x="4597401" y="2028528"/>
            <a:chExt cx="966788" cy="966788"/>
          </a:xfrm>
        </p:grpSpPr>
        <p:sp>
          <p:nvSpPr>
            <p:cNvPr id="14" name="淘宝店chenying0907 7"/>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rgbClr val="1BA98F"/>
            </a:solidFill>
            <a:ln>
              <a:no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15" name="淘宝店chenying0907 8"/>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6" name="7"/>
          <p:cNvGrpSpPr/>
          <p:nvPr/>
        </p:nvGrpSpPr>
        <p:grpSpPr>
          <a:xfrm>
            <a:off x="4786061" y="3374129"/>
            <a:ext cx="1288429" cy="1288826"/>
            <a:chOff x="3627438" y="2806403"/>
            <a:chExt cx="966788" cy="966788"/>
          </a:xfrm>
        </p:grpSpPr>
        <p:sp>
          <p:nvSpPr>
            <p:cNvPr id="17" name="33"/>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bg1">
                <a:lumMod val="65000"/>
              </a:schemeClr>
            </a:solidFill>
            <a:ln>
              <a:no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18" name="5"/>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9" name="3"/>
          <p:cNvGrpSpPr/>
          <p:nvPr/>
        </p:nvGrpSpPr>
        <p:grpSpPr>
          <a:xfrm>
            <a:off x="6051065" y="4437630"/>
            <a:ext cx="1288429" cy="1288826"/>
            <a:chOff x="4524376" y="3744615"/>
            <a:chExt cx="966788" cy="966788"/>
          </a:xfrm>
        </p:grpSpPr>
        <p:sp>
          <p:nvSpPr>
            <p:cNvPr id="20" name="7"/>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rgbClr val="FFA300"/>
            </a:solidFill>
            <a:ln>
              <a:no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21" name="5"/>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sp>
        <p:nvSpPr>
          <p:cNvPr id="78" name="TextBox 77"/>
          <p:cNvSpPr txBox="1"/>
          <p:nvPr/>
        </p:nvSpPr>
        <p:spPr>
          <a:xfrm>
            <a:off x="5301228" y="1784267"/>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B4631"/>
                </a:solidFill>
                <a:effectLst/>
                <a:uLnTx/>
                <a:uFillTx/>
                <a:ea typeface="Noto Sans S Chinese Regular" panose="020B0500000000000000" pitchFamily="34" charset="-122"/>
                <a:cs typeface="+mn-lt"/>
              </a:rPr>
              <a:t>1</a:t>
            </a:r>
          </a:p>
        </p:txBody>
      </p:sp>
      <p:sp>
        <p:nvSpPr>
          <p:cNvPr id="79" name="TextBox 78"/>
          <p:cNvSpPr txBox="1"/>
          <p:nvPr/>
        </p:nvSpPr>
        <p:spPr>
          <a:xfrm>
            <a:off x="6607134" y="2690228"/>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BA98F"/>
                </a:solidFill>
                <a:effectLst/>
                <a:uLnTx/>
                <a:uFillTx/>
                <a:ea typeface="Noto Sans S Chinese Regular" panose="020B0500000000000000" pitchFamily="34" charset="-122"/>
                <a:cs typeface="+mn-lt"/>
              </a:rPr>
              <a:t>2</a:t>
            </a:r>
          </a:p>
        </p:txBody>
      </p:sp>
      <p:sp>
        <p:nvSpPr>
          <p:cNvPr id="80" name="TextBox 79"/>
          <p:cNvSpPr txBox="1"/>
          <p:nvPr/>
        </p:nvSpPr>
        <p:spPr>
          <a:xfrm>
            <a:off x="5195547" y="3636129"/>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lumMod val="65000"/>
                  </a:schemeClr>
                </a:solidFill>
                <a:effectLst/>
                <a:uLnTx/>
                <a:uFillTx/>
                <a:ea typeface="Noto Sans S Chinese Regular" panose="020B0500000000000000" pitchFamily="34" charset="-122"/>
                <a:cs typeface="+mn-lt"/>
              </a:rPr>
              <a:t>3</a:t>
            </a:r>
          </a:p>
        </p:txBody>
      </p:sp>
      <p:sp>
        <p:nvSpPr>
          <p:cNvPr id="81" name="TextBox 80"/>
          <p:cNvSpPr txBox="1"/>
          <p:nvPr/>
        </p:nvSpPr>
        <p:spPr>
          <a:xfrm>
            <a:off x="6482137" y="4598799"/>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A300"/>
                </a:solidFill>
                <a:effectLst/>
                <a:uLnTx/>
                <a:uFillTx/>
                <a:ea typeface="Noto Sans S Chinese Regular" panose="020B0500000000000000" pitchFamily="34" charset="-122"/>
                <a:cs typeface="+mn-lt"/>
              </a:rPr>
              <a:t>4</a:t>
            </a:r>
          </a:p>
        </p:txBody>
      </p:sp>
      <p:sp>
        <p:nvSpPr>
          <p:cNvPr id="29" name="TextBox 28"/>
          <p:cNvSpPr txBox="1"/>
          <p:nvPr/>
        </p:nvSpPr>
        <p:spPr>
          <a:xfrm>
            <a:off x="1837679" y="1840646"/>
            <a:ext cx="2837506" cy="861746"/>
          </a:xfrm>
          <a:prstGeom prst="rect">
            <a:avLst/>
          </a:prstGeom>
          <a:noFill/>
        </p:spPr>
        <p:txBody>
          <a:bodyPr wrap="square" lIns="91412" tIns="45706" rIns="91412" bIns="45706" rtlCol="0">
            <a:sp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项目初期的原型设计缺乏美感，难以实现预期的功能分配。</a:t>
            </a:r>
            <a:endParaRPr kumimoji="0" lang="zh-CN" altLang="en-US" b="0" i="0" u="none" strike="noStrike" kern="1200" cap="none" spc="0" normalizeH="0" baseline="0" noProof="0" dirty="0">
              <a:ln>
                <a:noFill/>
              </a:ln>
              <a:solidFill>
                <a:schemeClr val="tx1">
                  <a:lumMod val="85000"/>
                  <a:lumOff val="15000"/>
                </a:schemeClr>
              </a:solidFill>
              <a:effectLst/>
              <a:uLnTx/>
              <a:uFillTx/>
              <a:latin typeface="宋体" panose="02010600030101010101" pitchFamily="2" charset="-122"/>
              <a:ea typeface="宋体" panose="02010600030101010101" pitchFamily="2" charset="-122"/>
              <a:sym typeface="FZHei-B01S" panose="02010601030101010101" pitchFamily="2" charset="-122"/>
            </a:endParaRPr>
          </a:p>
        </p:txBody>
      </p:sp>
      <p:sp>
        <p:nvSpPr>
          <p:cNvPr id="31" name="TextBox 28"/>
          <p:cNvSpPr txBox="1"/>
          <p:nvPr/>
        </p:nvSpPr>
        <p:spPr>
          <a:xfrm>
            <a:off x="7805574" y="2465570"/>
            <a:ext cx="2681701" cy="1118227"/>
          </a:xfrm>
          <a:prstGeom prst="rect">
            <a:avLst/>
          </a:prstGeom>
          <a:noFill/>
        </p:spPr>
        <p:txBody>
          <a:bodyPr wrap="square" lIns="91412" tIns="45706" rIns="91412" bIns="45706" rtlCol="0">
            <a:sp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很难设计出一个与后端相匹配的前端页面。（例如：时间消耗与树的生长不匹配。）</a:t>
            </a:r>
          </a:p>
        </p:txBody>
      </p:sp>
      <p:sp>
        <p:nvSpPr>
          <p:cNvPr id="33" name="TextBox 28"/>
          <p:cNvSpPr txBox="1"/>
          <p:nvPr/>
        </p:nvSpPr>
        <p:spPr>
          <a:xfrm>
            <a:off x="1837679" y="3577527"/>
            <a:ext cx="2658310" cy="1118227"/>
          </a:xfrm>
          <a:prstGeom prst="rect">
            <a:avLst/>
          </a:prstGeom>
          <a:noFill/>
        </p:spPr>
        <p:txBody>
          <a:bodyPr wrap="square" lIns="91412" tIns="45706" rIns="91412" bIns="45706" rtlCol="0">
            <a:sp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不熟悉页面写作，页面切换不太流畅。我们大多数人甚至都没有关于前端的经验。</a:t>
            </a:r>
          </a:p>
        </p:txBody>
      </p:sp>
      <p:sp>
        <p:nvSpPr>
          <p:cNvPr id="35" name="TextBox 28"/>
          <p:cNvSpPr txBox="1"/>
          <p:nvPr/>
        </p:nvSpPr>
        <p:spPr>
          <a:xfrm>
            <a:off x="7805573" y="4627709"/>
            <a:ext cx="2681701" cy="1118227"/>
          </a:xfrm>
          <a:prstGeom prst="rect">
            <a:avLst/>
          </a:prstGeom>
          <a:noFill/>
        </p:spPr>
        <p:txBody>
          <a:bodyPr wrap="square" lIns="91412" tIns="45706" rIns="91412" bIns="45706" rtlCol="0">
            <a:sp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在博客内容撰写过程中，团队存在现有材料的错误，各种数据的收集速度缓慢。</a:t>
            </a:r>
          </a:p>
        </p:txBody>
      </p:sp>
      <p:sp>
        <p:nvSpPr>
          <p:cNvPr id="11" name="文本框 10"/>
          <p:cNvSpPr txBox="1"/>
          <p:nvPr>
            <p:custDataLst>
              <p:tags r:id="rId1"/>
            </p:custDataLst>
          </p:nvPr>
        </p:nvSpPr>
        <p:spPr>
          <a:xfrm>
            <a:off x="4495989" y="958436"/>
            <a:ext cx="2528681" cy="460375"/>
          </a:xfrm>
          <a:prstGeom prst="rect">
            <a:avLst/>
          </a:prstGeom>
          <a:noFill/>
        </p:spPr>
        <p:txBody>
          <a:bodyPr wrap="square" rtlCol="0">
            <a:spAutoFit/>
          </a:bodyPr>
          <a:lstStyle/>
          <a:p>
            <a:r>
              <a:rPr lang="zh-CN" altLang="en-US" sz="2400" b="1" dirty="0">
                <a:solidFill>
                  <a:schemeClr val="tx1">
                    <a:lumMod val="85000"/>
                    <a:lumOff val="15000"/>
                  </a:schemeClr>
                </a:solidFill>
                <a:latin typeface="宋体" panose="02010600030101010101" pitchFamily="2" charset="-122"/>
                <a:ea typeface="宋体" panose="02010600030101010101" pitchFamily="2" charset="-122"/>
                <a:cs typeface="+mn-lt"/>
              </a:rPr>
              <a:t>前端存在的问题</a:t>
            </a:r>
          </a:p>
        </p:txBody>
      </p:sp>
      <p:sp>
        <p:nvSpPr>
          <p:cNvPr id="9" name="文本框 8">
            <a:extLst>
              <a:ext uri="{FF2B5EF4-FFF2-40B4-BE49-F238E27FC236}">
                <a16:creationId xmlns:a16="http://schemas.microsoft.com/office/drawing/2014/main" id="{91151BB5-610C-8305-45FF-7BC3DAEF6D5C}"/>
              </a:ext>
            </a:extLst>
          </p:cNvPr>
          <p:cNvSpPr txBox="1"/>
          <p:nvPr/>
        </p:nvSpPr>
        <p:spPr>
          <a:xfrm>
            <a:off x="402135" y="400879"/>
            <a:ext cx="10344422"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SIX: </a:t>
            </a:r>
            <a:r>
              <a:rPr lang="en-US" altLang="zh-CN" sz="2400" b="1" dirty="0">
                <a:latin typeface="Century" panose="02040604050505020304" pitchFamily="18" charset="0"/>
              </a:rPr>
              <a:t>Problems &amp;&amp; Resolutions</a:t>
            </a:r>
            <a:endParaRPr lang="zh-CN" altLang="en-US" sz="2400" b="1" dirty="0">
              <a:latin typeface="Century" panose="02040604050505020304" pitchFamily="18" charset="0"/>
            </a:endParaRPr>
          </a:p>
        </p:txBody>
      </p:sp>
    </p:spTree>
    <p:extLst>
      <p:ext uri="{BB962C8B-B14F-4D97-AF65-F5344CB8AC3E}">
        <p14:creationId xmlns:p14="http://schemas.microsoft.com/office/powerpoint/2010/main" val="999400303"/>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anim calcmode="lin" valueType="num">
                                      <p:cBhvr>
                                        <p:cTn id="19" dur="500" fill="hold"/>
                                        <p:tgtEl>
                                          <p:spTgt spid="78"/>
                                        </p:tgtEl>
                                        <p:attrNameLst>
                                          <p:attrName>ppt_x</p:attrName>
                                        </p:attrNameLst>
                                      </p:cBhvr>
                                      <p:tavLst>
                                        <p:tav tm="0">
                                          <p:val>
                                            <p:strVal val="#ppt_x"/>
                                          </p:val>
                                        </p:tav>
                                        <p:tav tm="100000">
                                          <p:val>
                                            <p:strVal val="#ppt_x"/>
                                          </p:val>
                                        </p:tav>
                                      </p:tavLst>
                                    </p:anim>
                                    <p:anim calcmode="lin" valueType="num">
                                      <p:cBhvr>
                                        <p:cTn id="20" dur="500" fill="hold"/>
                                        <p:tgtEl>
                                          <p:spTgt spid="78"/>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31"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par>
                                <p:cTn id="28" presetID="42" presetClass="entr" presetSubtype="0"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anim calcmode="lin" valueType="num">
                                      <p:cBhvr>
                                        <p:cTn id="31" dur="500" fill="hold"/>
                                        <p:tgtEl>
                                          <p:spTgt spid="79"/>
                                        </p:tgtEl>
                                        <p:attrNameLst>
                                          <p:attrName>ppt_x</p:attrName>
                                        </p:attrNameLst>
                                      </p:cBhvr>
                                      <p:tavLst>
                                        <p:tav tm="0">
                                          <p:val>
                                            <p:strVal val="#ppt_x"/>
                                          </p:val>
                                        </p:tav>
                                        <p:tav tm="100000">
                                          <p:val>
                                            <p:strVal val="#ppt_x"/>
                                          </p:val>
                                        </p:tav>
                                      </p:tavLst>
                                    </p:anim>
                                    <p:anim calcmode="lin" valueType="num">
                                      <p:cBhvr>
                                        <p:cTn id="32" dur="500" fill="hold"/>
                                        <p:tgtEl>
                                          <p:spTgt spid="7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31"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1000" fill="hold"/>
                                        <p:tgtEl>
                                          <p:spTgt spid="16"/>
                                        </p:tgtEl>
                                        <p:attrNameLst>
                                          <p:attrName>ppt_w</p:attrName>
                                        </p:attrNameLst>
                                      </p:cBhvr>
                                      <p:tavLst>
                                        <p:tav tm="0">
                                          <p:val>
                                            <p:fltVal val="0"/>
                                          </p:val>
                                        </p:tav>
                                        <p:tav tm="100000">
                                          <p:val>
                                            <p:strVal val="#ppt_w"/>
                                          </p:val>
                                        </p:tav>
                                      </p:tavLst>
                                    </p:anim>
                                    <p:anim calcmode="lin" valueType="num">
                                      <p:cBhvr>
                                        <p:cTn id="37" dur="1000" fill="hold"/>
                                        <p:tgtEl>
                                          <p:spTgt spid="16"/>
                                        </p:tgtEl>
                                        <p:attrNameLst>
                                          <p:attrName>ppt_h</p:attrName>
                                        </p:attrNameLst>
                                      </p:cBhvr>
                                      <p:tavLst>
                                        <p:tav tm="0">
                                          <p:val>
                                            <p:fltVal val="0"/>
                                          </p:val>
                                        </p:tav>
                                        <p:tav tm="100000">
                                          <p:val>
                                            <p:strVal val="#ppt_h"/>
                                          </p:val>
                                        </p:tav>
                                      </p:tavLst>
                                    </p:anim>
                                    <p:anim calcmode="lin" valueType="num">
                                      <p:cBhvr>
                                        <p:cTn id="38" dur="1000" fill="hold"/>
                                        <p:tgtEl>
                                          <p:spTgt spid="16"/>
                                        </p:tgtEl>
                                        <p:attrNameLst>
                                          <p:attrName>style.rotation</p:attrName>
                                        </p:attrNameLst>
                                      </p:cBhvr>
                                      <p:tavLst>
                                        <p:tav tm="0">
                                          <p:val>
                                            <p:fltVal val="90"/>
                                          </p:val>
                                        </p:tav>
                                        <p:tav tm="100000">
                                          <p:val>
                                            <p:fltVal val="0"/>
                                          </p:val>
                                        </p:tav>
                                      </p:tavLst>
                                    </p:anim>
                                    <p:animEffect transition="in" filter="fade">
                                      <p:cBhvr>
                                        <p:cTn id="39" dur="1000"/>
                                        <p:tgtEl>
                                          <p:spTgt spid="16"/>
                                        </p:tgtEl>
                                      </p:cBhvr>
                                    </p:animEffect>
                                  </p:childTnLst>
                                </p:cTn>
                              </p:par>
                              <p:par>
                                <p:cTn id="40" presetID="42" presetClass="entr" presetSubtype="0" fill="hold" grpId="0" nodeType="withEffect">
                                  <p:stCondLst>
                                    <p:cond delay="50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anim calcmode="lin" valueType="num">
                                      <p:cBhvr>
                                        <p:cTn id="43" dur="500" fill="hold"/>
                                        <p:tgtEl>
                                          <p:spTgt spid="80"/>
                                        </p:tgtEl>
                                        <p:attrNameLst>
                                          <p:attrName>ppt_x</p:attrName>
                                        </p:attrNameLst>
                                      </p:cBhvr>
                                      <p:tavLst>
                                        <p:tav tm="0">
                                          <p:val>
                                            <p:strVal val="#ppt_x"/>
                                          </p:val>
                                        </p:tav>
                                        <p:tav tm="100000">
                                          <p:val>
                                            <p:strVal val="#ppt_x"/>
                                          </p:val>
                                        </p:tav>
                                      </p:tavLst>
                                    </p:anim>
                                    <p:anim calcmode="lin" valueType="num">
                                      <p:cBhvr>
                                        <p:cTn id="44" dur="500" fill="hold"/>
                                        <p:tgtEl>
                                          <p:spTgt spid="80"/>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31" presetClass="entr" presetSubtype="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1000" fill="hold"/>
                                        <p:tgtEl>
                                          <p:spTgt spid="19"/>
                                        </p:tgtEl>
                                        <p:attrNameLst>
                                          <p:attrName>ppt_w</p:attrName>
                                        </p:attrNameLst>
                                      </p:cBhvr>
                                      <p:tavLst>
                                        <p:tav tm="0">
                                          <p:val>
                                            <p:fltVal val="0"/>
                                          </p:val>
                                        </p:tav>
                                        <p:tav tm="100000">
                                          <p:val>
                                            <p:strVal val="#ppt_w"/>
                                          </p:val>
                                        </p:tav>
                                      </p:tavLst>
                                    </p:anim>
                                    <p:anim calcmode="lin" valueType="num">
                                      <p:cBhvr>
                                        <p:cTn id="49" dur="1000" fill="hold"/>
                                        <p:tgtEl>
                                          <p:spTgt spid="19"/>
                                        </p:tgtEl>
                                        <p:attrNameLst>
                                          <p:attrName>ppt_h</p:attrName>
                                        </p:attrNameLst>
                                      </p:cBhvr>
                                      <p:tavLst>
                                        <p:tav tm="0">
                                          <p:val>
                                            <p:fltVal val="0"/>
                                          </p:val>
                                        </p:tav>
                                        <p:tav tm="100000">
                                          <p:val>
                                            <p:strVal val="#ppt_h"/>
                                          </p:val>
                                        </p:tav>
                                      </p:tavLst>
                                    </p:anim>
                                    <p:anim calcmode="lin" valueType="num">
                                      <p:cBhvr>
                                        <p:cTn id="50" dur="1000" fill="hold"/>
                                        <p:tgtEl>
                                          <p:spTgt spid="19"/>
                                        </p:tgtEl>
                                        <p:attrNameLst>
                                          <p:attrName>style.rotation</p:attrName>
                                        </p:attrNameLst>
                                      </p:cBhvr>
                                      <p:tavLst>
                                        <p:tav tm="0">
                                          <p:val>
                                            <p:fltVal val="90"/>
                                          </p:val>
                                        </p:tav>
                                        <p:tav tm="100000">
                                          <p:val>
                                            <p:fltVal val="0"/>
                                          </p:val>
                                        </p:tav>
                                      </p:tavLst>
                                    </p:anim>
                                    <p:animEffect transition="in" filter="fade">
                                      <p:cBhvr>
                                        <p:cTn id="51" dur="1000"/>
                                        <p:tgtEl>
                                          <p:spTgt spid="19"/>
                                        </p:tgtEl>
                                      </p:cBhvr>
                                    </p:animEffect>
                                  </p:childTnLst>
                                </p:cTn>
                              </p:par>
                              <p:par>
                                <p:cTn id="52" presetID="42" presetClass="entr" presetSubtype="0" fill="hold" grpId="0" nodeType="withEffect">
                                  <p:stCondLst>
                                    <p:cond delay="50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anim calcmode="lin" valueType="num">
                                      <p:cBhvr>
                                        <p:cTn id="55" dur="500" fill="hold"/>
                                        <p:tgtEl>
                                          <p:spTgt spid="81"/>
                                        </p:tgtEl>
                                        <p:attrNameLst>
                                          <p:attrName>ppt_x</p:attrName>
                                        </p:attrNameLst>
                                      </p:cBhvr>
                                      <p:tavLst>
                                        <p:tav tm="0">
                                          <p:val>
                                            <p:strVal val="#ppt_x"/>
                                          </p:val>
                                        </p:tav>
                                        <p:tav tm="100000">
                                          <p:val>
                                            <p:strVal val="#ppt_x"/>
                                          </p:val>
                                        </p:tav>
                                      </p:tavLst>
                                    </p:anim>
                                    <p:anim calcmode="lin" valueType="num">
                                      <p:cBhvr>
                                        <p:cTn id="56" dur="500" fill="hold"/>
                                        <p:tgtEl>
                                          <p:spTgt spid="81"/>
                                        </p:tgtEl>
                                        <p:attrNameLst>
                                          <p:attrName>ppt_y</p:attrName>
                                        </p:attrNameLst>
                                      </p:cBhvr>
                                      <p:tavLst>
                                        <p:tav tm="0">
                                          <p:val>
                                            <p:strVal val="#ppt_y+.1"/>
                                          </p:val>
                                        </p:tav>
                                        <p:tav tm="100000">
                                          <p:val>
                                            <p:strVal val="#ppt_y"/>
                                          </p:val>
                                        </p:tav>
                                      </p:tavLst>
                                    </p:anim>
                                  </p:childTnLst>
                                </p:cTn>
                              </p:par>
                              <p:par>
                                <p:cTn id="57" presetID="2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left)">
                                      <p:cBhvr>
                                        <p:cTn id="68" dur="500"/>
                                        <p:tgtEl>
                                          <p:spTgt spid="35"/>
                                        </p:tgtEl>
                                      </p:cBhvr>
                                    </p:animEffect>
                                  </p:childTnLst>
                                </p:cTn>
                              </p:par>
                            </p:childTnLst>
                          </p:cTn>
                        </p:par>
                        <p:par>
                          <p:cTn id="69" fill="hold">
                            <p:stCondLst>
                              <p:cond delay="4500"/>
                            </p:stCondLst>
                            <p:childTnLst>
                              <p:par>
                                <p:cTn id="70" presetID="22" presetClass="entr" presetSubtype="8"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left)">
                                      <p:cBhvr>
                                        <p:cTn id="72" dur="500"/>
                                        <p:tgtEl>
                                          <p:spTgt spid="11"/>
                                        </p:tgtEl>
                                      </p:cBhvr>
                                    </p:animEffect>
                                  </p:childTnLst>
                                </p:cTn>
                              </p:par>
                            </p:childTnLst>
                          </p:cTn>
                        </p:par>
                        <p:par>
                          <p:cTn id="73" fill="hold">
                            <p:stCondLst>
                              <p:cond delay="5000"/>
                            </p:stCondLst>
                            <p:childTnLst>
                              <p:par>
                                <p:cTn id="74" presetID="22" presetClass="entr" presetSubtype="8"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29" grpId="0"/>
      <p:bldP spid="31" grpId="0"/>
      <p:bldP spid="33" grpId="0"/>
      <p:bldP spid="35" grpId="0"/>
      <p:bldP spid="11"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09233" y="246742"/>
            <a:ext cx="11881169" cy="7982858"/>
            <a:chOff x="1545003" y="-27631"/>
            <a:chExt cx="7206719" cy="5778189"/>
          </a:xfrm>
        </p:grpSpPr>
        <p:pic>
          <p:nvPicPr>
            <p:cNvPr id="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cs typeface="+mn-lt"/>
              </a:endParaRPr>
            </a:p>
          </p:txBody>
        </p:sp>
      </p:grpSp>
      <p:grpSp>
        <p:nvGrpSpPr>
          <p:cNvPr id="2" name="4"/>
          <p:cNvGrpSpPr/>
          <p:nvPr/>
        </p:nvGrpSpPr>
        <p:grpSpPr>
          <a:xfrm>
            <a:off x="4898546" y="1509121"/>
            <a:ext cx="1288429" cy="1288826"/>
            <a:chOff x="3673476" y="1131590"/>
            <a:chExt cx="966788" cy="966788"/>
          </a:xfrm>
        </p:grpSpPr>
        <p:sp>
          <p:nvSpPr>
            <p:cNvPr id="3" name="555"/>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rgbClr val="FB4631"/>
            </a:solidFill>
            <a:ln>
              <a:solidFill>
                <a:schemeClr val="accent2"/>
              </a:solid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8" name="22"/>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0" name="5"/>
          <p:cNvGrpSpPr/>
          <p:nvPr/>
        </p:nvGrpSpPr>
        <p:grpSpPr>
          <a:xfrm>
            <a:off x="6176395" y="2417893"/>
            <a:ext cx="1288429" cy="1288826"/>
            <a:chOff x="4597401" y="2028528"/>
            <a:chExt cx="966788" cy="966788"/>
          </a:xfrm>
        </p:grpSpPr>
        <p:sp>
          <p:nvSpPr>
            <p:cNvPr id="14" name="淘宝店chenying0907 7"/>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rgbClr val="1BA98F"/>
            </a:solidFill>
            <a:ln>
              <a:no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15" name="淘宝店chenying0907 8"/>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6" name="7"/>
          <p:cNvGrpSpPr/>
          <p:nvPr/>
        </p:nvGrpSpPr>
        <p:grpSpPr>
          <a:xfrm>
            <a:off x="4786061" y="3374129"/>
            <a:ext cx="1288429" cy="1288826"/>
            <a:chOff x="3627438" y="2806403"/>
            <a:chExt cx="966788" cy="966788"/>
          </a:xfrm>
        </p:grpSpPr>
        <p:sp>
          <p:nvSpPr>
            <p:cNvPr id="17" name="33"/>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bg1">
                <a:lumMod val="65000"/>
              </a:schemeClr>
            </a:solidFill>
            <a:ln>
              <a:no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18" name="5"/>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9" name="3"/>
          <p:cNvGrpSpPr/>
          <p:nvPr/>
        </p:nvGrpSpPr>
        <p:grpSpPr>
          <a:xfrm>
            <a:off x="6051065" y="4437630"/>
            <a:ext cx="1288429" cy="1288826"/>
            <a:chOff x="4524376" y="3744615"/>
            <a:chExt cx="966788" cy="966788"/>
          </a:xfrm>
        </p:grpSpPr>
        <p:sp>
          <p:nvSpPr>
            <p:cNvPr id="20" name="7"/>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rgbClr val="FFA300"/>
            </a:solidFill>
            <a:ln>
              <a:no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21" name="5"/>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sp>
        <p:nvSpPr>
          <p:cNvPr id="78" name="TextBox 77"/>
          <p:cNvSpPr txBox="1"/>
          <p:nvPr/>
        </p:nvSpPr>
        <p:spPr>
          <a:xfrm>
            <a:off x="5301228" y="1784267"/>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B4631"/>
                </a:solidFill>
                <a:effectLst/>
                <a:uLnTx/>
                <a:uFillTx/>
                <a:ea typeface="Noto Sans S Chinese Regular" panose="020B0500000000000000" pitchFamily="34" charset="-122"/>
                <a:cs typeface="+mn-lt"/>
              </a:rPr>
              <a:t>1</a:t>
            </a:r>
          </a:p>
        </p:txBody>
      </p:sp>
      <p:sp>
        <p:nvSpPr>
          <p:cNvPr id="79" name="TextBox 78"/>
          <p:cNvSpPr txBox="1"/>
          <p:nvPr/>
        </p:nvSpPr>
        <p:spPr>
          <a:xfrm>
            <a:off x="6607134" y="2690228"/>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BA98F"/>
                </a:solidFill>
                <a:effectLst/>
                <a:uLnTx/>
                <a:uFillTx/>
                <a:ea typeface="Noto Sans S Chinese Regular" panose="020B0500000000000000" pitchFamily="34" charset="-122"/>
                <a:cs typeface="+mn-lt"/>
              </a:rPr>
              <a:t>2</a:t>
            </a:r>
          </a:p>
        </p:txBody>
      </p:sp>
      <p:sp>
        <p:nvSpPr>
          <p:cNvPr id="80" name="TextBox 79"/>
          <p:cNvSpPr txBox="1"/>
          <p:nvPr/>
        </p:nvSpPr>
        <p:spPr>
          <a:xfrm>
            <a:off x="5195547" y="3636129"/>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lumMod val="65000"/>
                  </a:schemeClr>
                </a:solidFill>
                <a:effectLst/>
                <a:uLnTx/>
                <a:uFillTx/>
                <a:ea typeface="Noto Sans S Chinese Regular" panose="020B0500000000000000" pitchFamily="34" charset="-122"/>
                <a:cs typeface="+mn-lt"/>
              </a:rPr>
              <a:t>3</a:t>
            </a:r>
          </a:p>
        </p:txBody>
      </p:sp>
      <p:sp>
        <p:nvSpPr>
          <p:cNvPr id="81" name="TextBox 80"/>
          <p:cNvSpPr txBox="1"/>
          <p:nvPr/>
        </p:nvSpPr>
        <p:spPr>
          <a:xfrm>
            <a:off x="6482137" y="4598799"/>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A300"/>
                </a:solidFill>
                <a:effectLst/>
                <a:uLnTx/>
                <a:uFillTx/>
                <a:ea typeface="Noto Sans S Chinese Regular" panose="020B0500000000000000" pitchFamily="34" charset="-122"/>
                <a:cs typeface="+mn-lt"/>
              </a:rPr>
              <a:t>4</a:t>
            </a:r>
          </a:p>
        </p:txBody>
      </p:sp>
      <p:sp>
        <p:nvSpPr>
          <p:cNvPr id="29" name="TextBox 28"/>
          <p:cNvSpPr txBox="1"/>
          <p:nvPr/>
        </p:nvSpPr>
        <p:spPr>
          <a:xfrm>
            <a:off x="1927861" y="1458410"/>
            <a:ext cx="2559685" cy="1388001"/>
          </a:xfrm>
          <a:prstGeom prst="rect">
            <a:avLst/>
          </a:prstGeom>
          <a:noFill/>
        </p:spPr>
        <p:txBody>
          <a:bodyPr wrap="square" lIns="91412" tIns="45706" rIns="91412" bIns="45706" rtlCol="0">
            <a:no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当后端成员学习编写代码时，经常会发生错误。由于代码经验较少，该逻辑容易出错。而且开发过程也非常缓慢。</a:t>
            </a:r>
          </a:p>
        </p:txBody>
      </p:sp>
      <p:sp>
        <p:nvSpPr>
          <p:cNvPr id="31" name="TextBox 28"/>
          <p:cNvSpPr txBox="1"/>
          <p:nvPr/>
        </p:nvSpPr>
        <p:spPr>
          <a:xfrm>
            <a:off x="7875824" y="2589312"/>
            <a:ext cx="2681701" cy="602615"/>
          </a:xfrm>
          <a:prstGeom prst="rect">
            <a:avLst/>
          </a:prstGeom>
          <a:noFill/>
        </p:spPr>
        <p:txBody>
          <a:bodyPr wrap="square" lIns="91412" tIns="45706" rIns="91412" bIns="45706" rtlCol="0">
            <a:sp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服务器和软件之间的连接调试失败。</a:t>
            </a:r>
          </a:p>
        </p:txBody>
      </p:sp>
      <p:sp>
        <p:nvSpPr>
          <p:cNvPr id="33" name="TextBox 28"/>
          <p:cNvSpPr txBox="1"/>
          <p:nvPr/>
        </p:nvSpPr>
        <p:spPr>
          <a:xfrm>
            <a:off x="1927611" y="3424291"/>
            <a:ext cx="2559935" cy="1628775"/>
          </a:xfrm>
          <a:prstGeom prst="rect">
            <a:avLst/>
          </a:prstGeom>
          <a:noFill/>
        </p:spPr>
        <p:txBody>
          <a:bodyPr wrap="square" lIns="91412" tIns="45706" rIns="91412" bIns="45706" rtlCol="0">
            <a:sp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网络上的参考代码并没有实现它的功能。一些函数无法达到我们的期望。（例如：备忘录不能同时对多个事件进行提醒）</a:t>
            </a:r>
          </a:p>
        </p:txBody>
      </p:sp>
      <p:sp>
        <p:nvSpPr>
          <p:cNvPr id="35" name="TextBox 28"/>
          <p:cNvSpPr txBox="1"/>
          <p:nvPr/>
        </p:nvSpPr>
        <p:spPr>
          <a:xfrm>
            <a:off x="7875823" y="4757283"/>
            <a:ext cx="2681701" cy="861746"/>
          </a:xfrm>
          <a:prstGeom prst="rect">
            <a:avLst/>
          </a:prstGeom>
          <a:noFill/>
        </p:spPr>
        <p:txBody>
          <a:bodyPr wrap="square" lIns="91412" tIns="45706" rIns="91412" bIns="45706" rtlCol="0">
            <a:sp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前端和后端数据的传输。出现页面和相关功能的显示错误。</a:t>
            </a:r>
          </a:p>
        </p:txBody>
      </p:sp>
      <p:sp>
        <p:nvSpPr>
          <p:cNvPr id="11" name="文本框 10"/>
          <p:cNvSpPr txBox="1"/>
          <p:nvPr>
            <p:custDataLst>
              <p:tags r:id="rId1"/>
            </p:custDataLst>
          </p:nvPr>
        </p:nvSpPr>
        <p:spPr>
          <a:xfrm>
            <a:off x="4728454" y="920392"/>
            <a:ext cx="2349337" cy="460375"/>
          </a:xfrm>
          <a:prstGeom prst="rect">
            <a:avLst/>
          </a:prstGeom>
          <a:noFill/>
        </p:spPr>
        <p:txBody>
          <a:bodyPr wrap="square" rtlCol="0">
            <a:spAutoFit/>
          </a:bodyPr>
          <a:lstStyle/>
          <a:p>
            <a:r>
              <a:rPr lang="zh-CN" altLang="en-US" sz="2400" b="1" dirty="0">
                <a:solidFill>
                  <a:schemeClr val="tx1">
                    <a:lumMod val="85000"/>
                    <a:lumOff val="15000"/>
                  </a:schemeClr>
                </a:solidFill>
                <a:latin typeface="宋体" panose="02010600030101010101" pitchFamily="2" charset="-122"/>
                <a:ea typeface="宋体" panose="02010600030101010101" pitchFamily="2" charset="-122"/>
                <a:cs typeface="+mn-lt"/>
              </a:rPr>
              <a:t>后端存在的问题</a:t>
            </a:r>
          </a:p>
        </p:txBody>
      </p:sp>
      <p:sp>
        <p:nvSpPr>
          <p:cNvPr id="9" name="文本框 8">
            <a:extLst>
              <a:ext uri="{FF2B5EF4-FFF2-40B4-BE49-F238E27FC236}">
                <a16:creationId xmlns:a16="http://schemas.microsoft.com/office/drawing/2014/main" id="{B18E81AA-5493-9D30-90BC-59D9507FDD42}"/>
              </a:ext>
            </a:extLst>
          </p:cNvPr>
          <p:cNvSpPr txBox="1"/>
          <p:nvPr/>
        </p:nvSpPr>
        <p:spPr>
          <a:xfrm>
            <a:off x="402135" y="400879"/>
            <a:ext cx="10344422"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SIX: </a:t>
            </a:r>
            <a:r>
              <a:rPr lang="en-US" altLang="zh-CN" sz="2400" b="1" dirty="0">
                <a:latin typeface="Century" panose="02040604050505020304" pitchFamily="18" charset="0"/>
              </a:rPr>
              <a:t>Problems &amp;&amp; Resolutions</a:t>
            </a:r>
            <a:endParaRPr lang="zh-CN" altLang="en-US" sz="2400" b="1" dirty="0">
              <a:latin typeface="Century" panose="02040604050505020304" pitchFamily="18" charset="0"/>
            </a:endParaRPr>
          </a:p>
        </p:txBody>
      </p:sp>
    </p:spTree>
    <p:extLst>
      <p:ext uri="{BB962C8B-B14F-4D97-AF65-F5344CB8AC3E}">
        <p14:creationId xmlns:p14="http://schemas.microsoft.com/office/powerpoint/2010/main" val="778088042"/>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anim calcmode="lin" valueType="num">
                                      <p:cBhvr>
                                        <p:cTn id="19" dur="500" fill="hold"/>
                                        <p:tgtEl>
                                          <p:spTgt spid="78"/>
                                        </p:tgtEl>
                                        <p:attrNameLst>
                                          <p:attrName>ppt_x</p:attrName>
                                        </p:attrNameLst>
                                      </p:cBhvr>
                                      <p:tavLst>
                                        <p:tav tm="0">
                                          <p:val>
                                            <p:strVal val="#ppt_x"/>
                                          </p:val>
                                        </p:tav>
                                        <p:tav tm="100000">
                                          <p:val>
                                            <p:strVal val="#ppt_x"/>
                                          </p:val>
                                        </p:tav>
                                      </p:tavLst>
                                    </p:anim>
                                    <p:anim calcmode="lin" valueType="num">
                                      <p:cBhvr>
                                        <p:cTn id="20" dur="500" fill="hold"/>
                                        <p:tgtEl>
                                          <p:spTgt spid="78"/>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31"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par>
                                <p:cTn id="28" presetID="42" presetClass="entr" presetSubtype="0"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anim calcmode="lin" valueType="num">
                                      <p:cBhvr>
                                        <p:cTn id="31" dur="500" fill="hold"/>
                                        <p:tgtEl>
                                          <p:spTgt spid="79"/>
                                        </p:tgtEl>
                                        <p:attrNameLst>
                                          <p:attrName>ppt_x</p:attrName>
                                        </p:attrNameLst>
                                      </p:cBhvr>
                                      <p:tavLst>
                                        <p:tav tm="0">
                                          <p:val>
                                            <p:strVal val="#ppt_x"/>
                                          </p:val>
                                        </p:tav>
                                        <p:tav tm="100000">
                                          <p:val>
                                            <p:strVal val="#ppt_x"/>
                                          </p:val>
                                        </p:tav>
                                      </p:tavLst>
                                    </p:anim>
                                    <p:anim calcmode="lin" valueType="num">
                                      <p:cBhvr>
                                        <p:cTn id="32" dur="500" fill="hold"/>
                                        <p:tgtEl>
                                          <p:spTgt spid="7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31"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1000" fill="hold"/>
                                        <p:tgtEl>
                                          <p:spTgt spid="16"/>
                                        </p:tgtEl>
                                        <p:attrNameLst>
                                          <p:attrName>ppt_w</p:attrName>
                                        </p:attrNameLst>
                                      </p:cBhvr>
                                      <p:tavLst>
                                        <p:tav tm="0">
                                          <p:val>
                                            <p:fltVal val="0"/>
                                          </p:val>
                                        </p:tav>
                                        <p:tav tm="100000">
                                          <p:val>
                                            <p:strVal val="#ppt_w"/>
                                          </p:val>
                                        </p:tav>
                                      </p:tavLst>
                                    </p:anim>
                                    <p:anim calcmode="lin" valueType="num">
                                      <p:cBhvr>
                                        <p:cTn id="37" dur="1000" fill="hold"/>
                                        <p:tgtEl>
                                          <p:spTgt spid="16"/>
                                        </p:tgtEl>
                                        <p:attrNameLst>
                                          <p:attrName>ppt_h</p:attrName>
                                        </p:attrNameLst>
                                      </p:cBhvr>
                                      <p:tavLst>
                                        <p:tav tm="0">
                                          <p:val>
                                            <p:fltVal val="0"/>
                                          </p:val>
                                        </p:tav>
                                        <p:tav tm="100000">
                                          <p:val>
                                            <p:strVal val="#ppt_h"/>
                                          </p:val>
                                        </p:tav>
                                      </p:tavLst>
                                    </p:anim>
                                    <p:anim calcmode="lin" valueType="num">
                                      <p:cBhvr>
                                        <p:cTn id="38" dur="1000" fill="hold"/>
                                        <p:tgtEl>
                                          <p:spTgt spid="16"/>
                                        </p:tgtEl>
                                        <p:attrNameLst>
                                          <p:attrName>style.rotation</p:attrName>
                                        </p:attrNameLst>
                                      </p:cBhvr>
                                      <p:tavLst>
                                        <p:tav tm="0">
                                          <p:val>
                                            <p:fltVal val="90"/>
                                          </p:val>
                                        </p:tav>
                                        <p:tav tm="100000">
                                          <p:val>
                                            <p:fltVal val="0"/>
                                          </p:val>
                                        </p:tav>
                                      </p:tavLst>
                                    </p:anim>
                                    <p:animEffect transition="in" filter="fade">
                                      <p:cBhvr>
                                        <p:cTn id="39" dur="1000"/>
                                        <p:tgtEl>
                                          <p:spTgt spid="16"/>
                                        </p:tgtEl>
                                      </p:cBhvr>
                                    </p:animEffect>
                                  </p:childTnLst>
                                </p:cTn>
                              </p:par>
                              <p:par>
                                <p:cTn id="40" presetID="42" presetClass="entr" presetSubtype="0" fill="hold" grpId="0" nodeType="withEffect">
                                  <p:stCondLst>
                                    <p:cond delay="50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anim calcmode="lin" valueType="num">
                                      <p:cBhvr>
                                        <p:cTn id="43" dur="500" fill="hold"/>
                                        <p:tgtEl>
                                          <p:spTgt spid="80"/>
                                        </p:tgtEl>
                                        <p:attrNameLst>
                                          <p:attrName>ppt_x</p:attrName>
                                        </p:attrNameLst>
                                      </p:cBhvr>
                                      <p:tavLst>
                                        <p:tav tm="0">
                                          <p:val>
                                            <p:strVal val="#ppt_x"/>
                                          </p:val>
                                        </p:tav>
                                        <p:tav tm="100000">
                                          <p:val>
                                            <p:strVal val="#ppt_x"/>
                                          </p:val>
                                        </p:tav>
                                      </p:tavLst>
                                    </p:anim>
                                    <p:anim calcmode="lin" valueType="num">
                                      <p:cBhvr>
                                        <p:cTn id="44" dur="500" fill="hold"/>
                                        <p:tgtEl>
                                          <p:spTgt spid="80"/>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31" presetClass="entr" presetSubtype="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1000" fill="hold"/>
                                        <p:tgtEl>
                                          <p:spTgt spid="19"/>
                                        </p:tgtEl>
                                        <p:attrNameLst>
                                          <p:attrName>ppt_w</p:attrName>
                                        </p:attrNameLst>
                                      </p:cBhvr>
                                      <p:tavLst>
                                        <p:tav tm="0">
                                          <p:val>
                                            <p:fltVal val="0"/>
                                          </p:val>
                                        </p:tav>
                                        <p:tav tm="100000">
                                          <p:val>
                                            <p:strVal val="#ppt_w"/>
                                          </p:val>
                                        </p:tav>
                                      </p:tavLst>
                                    </p:anim>
                                    <p:anim calcmode="lin" valueType="num">
                                      <p:cBhvr>
                                        <p:cTn id="49" dur="1000" fill="hold"/>
                                        <p:tgtEl>
                                          <p:spTgt spid="19"/>
                                        </p:tgtEl>
                                        <p:attrNameLst>
                                          <p:attrName>ppt_h</p:attrName>
                                        </p:attrNameLst>
                                      </p:cBhvr>
                                      <p:tavLst>
                                        <p:tav tm="0">
                                          <p:val>
                                            <p:fltVal val="0"/>
                                          </p:val>
                                        </p:tav>
                                        <p:tav tm="100000">
                                          <p:val>
                                            <p:strVal val="#ppt_h"/>
                                          </p:val>
                                        </p:tav>
                                      </p:tavLst>
                                    </p:anim>
                                    <p:anim calcmode="lin" valueType="num">
                                      <p:cBhvr>
                                        <p:cTn id="50" dur="1000" fill="hold"/>
                                        <p:tgtEl>
                                          <p:spTgt spid="19"/>
                                        </p:tgtEl>
                                        <p:attrNameLst>
                                          <p:attrName>style.rotation</p:attrName>
                                        </p:attrNameLst>
                                      </p:cBhvr>
                                      <p:tavLst>
                                        <p:tav tm="0">
                                          <p:val>
                                            <p:fltVal val="90"/>
                                          </p:val>
                                        </p:tav>
                                        <p:tav tm="100000">
                                          <p:val>
                                            <p:fltVal val="0"/>
                                          </p:val>
                                        </p:tav>
                                      </p:tavLst>
                                    </p:anim>
                                    <p:animEffect transition="in" filter="fade">
                                      <p:cBhvr>
                                        <p:cTn id="51" dur="1000"/>
                                        <p:tgtEl>
                                          <p:spTgt spid="19"/>
                                        </p:tgtEl>
                                      </p:cBhvr>
                                    </p:animEffect>
                                  </p:childTnLst>
                                </p:cTn>
                              </p:par>
                              <p:par>
                                <p:cTn id="52" presetID="42" presetClass="entr" presetSubtype="0" fill="hold" grpId="0" nodeType="withEffect">
                                  <p:stCondLst>
                                    <p:cond delay="50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anim calcmode="lin" valueType="num">
                                      <p:cBhvr>
                                        <p:cTn id="55" dur="500" fill="hold"/>
                                        <p:tgtEl>
                                          <p:spTgt spid="81"/>
                                        </p:tgtEl>
                                        <p:attrNameLst>
                                          <p:attrName>ppt_x</p:attrName>
                                        </p:attrNameLst>
                                      </p:cBhvr>
                                      <p:tavLst>
                                        <p:tav tm="0">
                                          <p:val>
                                            <p:strVal val="#ppt_x"/>
                                          </p:val>
                                        </p:tav>
                                        <p:tav tm="100000">
                                          <p:val>
                                            <p:strVal val="#ppt_x"/>
                                          </p:val>
                                        </p:tav>
                                      </p:tavLst>
                                    </p:anim>
                                    <p:anim calcmode="lin" valueType="num">
                                      <p:cBhvr>
                                        <p:cTn id="56" dur="500" fill="hold"/>
                                        <p:tgtEl>
                                          <p:spTgt spid="81"/>
                                        </p:tgtEl>
                                        <p:attrNameLst>
                                          <p:attrName>ppt_y</p:attrName>
                                        </p:attrNameLst>
                                      </p:cBhvr>
                                      <p:tavLst>
                                        <p:tav tm="0">
                                          <p:val>
                                            <p:strVal val="#ppt_y+.1"/>
                                          </p:val>
                                        </p:tav>
                                        <p:tav tm="100000">
                                          <p:val>
                                            <p:strVal val="#ppt_y"/>
                                          </p:val>
                                        </p:tav>
                                      </p:tavLst>
                                    </p:anim>
                                  </p:childTnLst>
                                </p:cTn>
                              </p:par>
                              <p:par>
                                <p:cTn id="57" presetID="2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left)">
                                      <p:cBhvr>
                                        <p:cTn id="68" dur="500"/>
                                        <p:tgtEl>
                                          <p:spTgt spid="35"/>
                                        </p:tgtEl>
                                      </p:cBhvr>
                                    </p:animEffect>
                                  </p:childTnLst>
                                </p:cTn>
                              </p:par>
                            </p:childTnLst>
                          </p:cTn>
                        </p:par>
                        <p:par>
                          <p:cTn id="69" fill="hold">
                            <p:stCondLst>
                              <p:cond delay="4500"/>
                            </p:stCondLst>
                            <p:childTnLst>
                              <p:par>
                                <p:cTn id="70" presetID="22" presetClass="entr" presetSubtype="8"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left)">
                                      <p:cBhvr>
                                        <p:cTn id="72" dur="500"/>
                                        <p:tgtEl>
                                          <p:spTgt spid="11"/>
                                        </p:tgtEl>
                                      </p:cBhvr>
                                    </p:animEffect>
                                  </p:childTnLst>
                                </p:cTn>
                              </p:par>
                            </p:childTnLst>
                          </p:cTn>
                        </p:par>
                        <p:par>
                          <p:cTn id="73" fill="hold">
                            <p:stCondLst>
                              <p:cond delay="5000"/>
                            </p:stCondLst>
                            <p:childTnLst>
                              <p:par>
                                <p:cTn id="74" presetID="22" presetClass="entr" presetSubtype="8"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29" grpId="0"/>
      <p:bldP spid="31" grpId="0"/>
      <p:bldP spid="33" grpId="0"/>
      <p:bldP spid="35" grpId="0"/>
      <p:bldP spid="11"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180023" y="246107"/>
            <a:ext cx="11881169" cy="7982858"/>
            <a:chOff x="1545003" y="-27631"/>
            <a:chExt cx="7206719" cy="5778189"/>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cs typeface="+mn-lt"/>
              </a:endParaRPr>
            </a:p>
          </p:txBody>
        </p:sp>
      </p:grpSp>
      <p:sp>
        <p:nvSpPr>
          <p:cNvPr id="9" name="文本框 8"/>
          <p:cNvSpPr txBox="1"/>
          <p:nvPr/>
        </p:nvSpPr>
        <p:spPr>
          <a:xfrm>
            <a:off x="5278389" y="849018"/>
            <a:ext cx="1755485"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宋体" panose="02010600030101010101" pitchFamily="2" charset="-122"/>
                <a:ea typeface="宋体" panose="02010600030101010101" pitchFamily="2" charset="-122"/>
                <a:cs typeface="+mn-lt"/>
              </a:rPr>
              <a:t> </a:t>
            </a:r>
            <a:r>
              <a:rPr lang="zh-CN" altLang="en-US" sz="2400" b="1" dirty="0">
                <a:solidFill>
                  <a:schemeClr val="tx1">
                    <a:lumMod val="85000"/>
                    <a:lumOff val="15000"/>
                  </a:schemeClr>
                </a:solidFill>
                <a:latin typeface="宋体" panose="02010600030101010101" pitchFamily="2" charset="-122"/>
                <a:ea typeface="宋体" panose="02010600030101010101" pitchFamily="2" charset="-122"/>
                <a:cs typeface="+mn-lt"/>
              </a:rPr>
              <a:t>解决方案</a:t>
            </a:r>
          </a:p>
        </p:txBody>
      </p:sp>
      <p:sp>
        <p:nvSpPr>
          <p:cNvPr id="3" name="Slide Number Placeholder 2"/>
          <p:cNvSpPr>
            <a:spLocks noGrp="1"/>
          </p:cNvSpPr>
          <p:nvPr>
            <p:ph type="sldNum" sz="quarter" idx="4294967295"/>
          </p:nvPr>
        </p:nvSpPr>
        <p:spPr>
          <a:xfrm>
            <a:off x="8969829" y="6356350"/>
            <a:ext cx="2743200" cy="365125"/>
          </a:xfrm>
        </p:spPr>
        <p:txBody>
          <a:bodyPr/>
          <a:lstStyle/>
          <a:p>
            <a:pPr marL="0" marR="0" lvl="0" indent="0" algn="r" defTabSz="914400" rtl="0" eaLnBrk="1" fontAlgn="auto" latinLnBrk="0" hangingPunct="1">
              <a:lnSpc>
                <a:spcPct val="140000"/>
              </a:lnSpc>
              <a:spcBef>
                <a:spcPts val="0"/>
              </a:spcBef>
              <a:spcAft>
                <a:spcPts val="0"/>
              </a:spcAft>
              <a:buClrTx/>
              <a:buSzTx/>
              <a:buFontTx/>
              <a:buNone/>
              <a:defRPr/>
            </a:pPr>
            <a:fld id="{6FAC12D6-6874-44D7-A628-78DA8109D10F}" type="slidenum">
              <a:rPr kumimoji="0" lang="en-US" sz="1100" b="0" i="0" u="none" strike="noStrike" kern="1200" cap="none" spc="0" normalizeH="0" baseline="0" noProof="0" smtClean="0">
                <a:ln>
                  <a:noFill/>
                </a:ln>
                <a:solidFill>
                  <a:prstClr val="black">
                    <a:tint val="75000"/>
                  </a:prstClr>
                </a:solidFill>
                <a:effectLst/>
                <a:uLnTx/>
                <a:uFillTx/>
                <a:latin typeface="Noto Sans S Chinese Regular" panose="020B0500000000000000" pitchFamily="34" charset="-122"/>
                <a:ea typeface="Noto Sans S Chinese Regular" panose="020B0500000000000000" pitchFamily="34" charset="-122"/>
                <a:cs typeface="+mn-cs"/>
              </a:rPr>
              <a:t>22</a:t>
            </a:fld>
            <a:endParaRPr kumimoji="0" lang="en-US" sz="1100" b="0" i="0" u="none" strike="noStrike" kern="1200" cap="none" spc="0" normalizeH="0" baseline="0" noProof="0">
              <a:ln>
                <a:noFill/>
              </a:ln>
              <a:solidFill>
                <a:prstClr val="black">
                  <a:tint val="75000"/>
                </a:prstClr>
              </a:solidFill>
              <a:effectLst/>
              <a:uLnTx/>
              <a:uFillTx/>
              <a:latin typeface="Noto Sans S Chinese Regular" panose="020B0500000000000000" pitchFamily="34" charset="-122"/>
              <a:ea typeface="Noto Sans S Chinese Regular" panose="020B0500000000000000" pitchFamily="34" charset="-122"/>
              <a:cs typeface="+mn-cs"/>
            </a:endParaRPr>
          </a:p>
        </p:txBody>
      </p:sp>
      <p:grpSp>
        <p:nvGrpSpPr>
          <p:cNvPr id="65" name="Group 64"/>
          <p:cNvGrpSpPr/>
          <p:nvPr/>
        </p:nvGrpSpPr>
        <p:grpSpPr>
          <a:xfrm>
            <a:off x="4467278" y="1490129"/>
            <a:ext cx="3500109" cy="5105400"/>
            <a:chOff x="6872948" y="1261025"/>
            <a:chExt cx="3728095" cy="5437950"/>
          </a:xfrm>
        </p:grpSpPr>
        <p:sp>
          <p:nvSpPr>
            <p:cNvPr id="37" name="TextBox 30"/>
            <p:cNvSpPr txBox="1"/>
            <p:nvPr/>
          </p:nvSpPr>
          <p:spPr>
            <a:xfrm>
              <a:off x="7535253" y="2372568"/>
              <a:ext cx="364021" cy="316760"/>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en-US" sz="1050" b="1" i="0" u="none" strike="noStrike" kern="1200" cap="none" spc="0" normalizeH="0" baseline="0" noProof="0">
                  <a:ln>
                    <a:noFill/>
                  </a:ln>
                  <a:solidFill>
                    <a:prstClr val="white"/>
                  </a:solidFill>
                  <a:effectLst/>
                  <a:uLnTx/>
                  <a:uFillTx/>
                  <a:ea typeface="Noto Sans S Chinese Regular" panose="020B0500000000000000" pitchFamily="34" charset="-122"/>
                  <a:cs typeface="+mn-lt"/>
                </a:rPr>
                <a:t>04</a:t>
              </a:r>
            </a:p>
          </p:txBody>
        </p:sp>
        <p:sp>
          <p:nvSpPr>
            <p:cNvPr id="35" name="TextBox 28"/>
            <p:cNvSpPr txBox="1"/>
            <p:nvPr/>
          </p:nvSpPr>
          <p:spPr>
            <a:xfrm>
              <a:off x="10096471" y="4137020"/>
              <a:ext cx="364021" cy="316760"/>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en-US" sz="1050" b="1" i="0" u="none" strike="noStrike" kern="1200" cap="none" spc="0" normalizeH="0" baseline="0" noProof="0">
                  <a:ln>
                    <a:noFill/>
                  </a:ln>
                  <a:solidFill>
                    <a:prstClr val="white"/>
                  </a:solidFill>
                  <a:effectLst/>
                  <a:uLnTx/>
                  <a:uFillTx/>
                  <a:ea typeface="Noto Sans S Chinese Regular" panose="020B0500000000000000" pitchFamily="34" charset="-122"/>
                  <a:cs typeface="+mn-lt"/>
                </a:rPr>
                <a:t>02</a:t>
              </a:r>
            </a:p>
          </p:txBody>
        </p:sp>
        <p:sp>
          <p:nvSpPr>
            <p:cNvPr id="2" name="Freeform 6"/>
            <p:cNvSpPr/>
            <p:nvPr/>
          </p:nvSpPr>
          <p:spPr bwMode="auto">
            <a:xfrm>
              <a:off x="8263434" y="4586881"/>
              <a:ext cx="230034" cy="888009"/>
            </a:xfrm>
            <a:custGeom>
              <a:avLst/>
              <a:gdLst>
                <a:gd name="T0" fmla="*/ 76 w 76"/>
                <a:gd name="T1" fmla="*/ 292 h 292"/>
                <a:gd name="T2" fmla="*/ 53 w 76"/>
                <a:gd name="T3" fmla="*/ 292 h 292"/>
                <a:gd name="T4" fmla="*/ 0 w 76"/>
                <a:gd name="T5" fmla="*/ 10 h 292"/>
                <a:gd name="T6" fmla="*/ 21 w 76"/>
                <a:gd name="T7" fmla="*/ 0 h 292"/>
                <a:gd name="T8" fmla="*/ 76 w 76"/>
                <a:gd name="T9" fmla="*/ 292 h 292"/>
              </a:gdLst>
              <a:ahLst/>
              <a:cxnLst>
                <a:cxn ang="0">
                  <a:pos x="T0" y="T1"/>
                </a:cxn>
                <a:cxn ang="0">
                  <a:pos x="T2" y="T3"/>
                </a:cxn>
                <a:cxn ang="0">
                  <a:pos x="T4" y="T5"/>
                </a:cxn>
                <a:cxn ang="0">
                  <a:pos x="T6" y="T7"/>
                </a:cxn>
                <a:cxn ang="0">
                  <a:pos x="T8" y="T9"/>
                </a:cxn>
              </a:cxnLst>
              <a:rect l="0" t="0" r="r" b="b"/>
              <a:pathLst>
                <a:path w="76" h="292">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8" name="Freeform 7"/>
            <p:cNvSpPr/>
            <p:nvPr/>
          </p:nvSpPr>
          <p:spPr bwMode="auto">
            <a:xfrm>
              <a:off x="8715792" y="4559894"/>
              <a:ext cx="231319" cy="888009"/>
            </a:xfrm>
            <a:custGeom>
              <a:avLst/>
              <a:gdLst>
                <a:gd name="T0" fmla="*/ 24 w 76"/>
                <a:gd name="T1" fmla="*/ 292 h 292"/>
                <a:gd name="T2" fmla="*/ 0 w 76"/>
                <a:gd name="T3" fmla="*/ 292 h 292"/>
                <a:gd name="T4" fmla="*/ 55 w 76"/>
                <a:gd name="T5" fmla="*/ 0 h 292"/>
                <a:gd name="T6" fmla="*/ 76 w 76"/>
                <a:gd name="T7" fmla="*/ 11 h 292"/>
                <a:gd name="T8" fmla="*/ 66 w 76"/>
                <a:gd name="T9" fmla="*/ 6 h 292"/>
                <a:gd name="T10" fmla="*/ 76 w 76"/>
                <a:gd name="T11" fmla="*/ 11 h 292"/>
                <a:gd name="T12" fmla="*/ 24 w 76"/>
                <a:gd name="T13" fmla="*/ 292 h 292"/>
              </a:gdLst>
              <a:ahLst/>
              <a:cxnLst>
                <a:cxn ang="0">
                  <a:pos x="T0" y="T1"/>
                </a:cxn>
                <a:cxn ang="0">
                  <a:pos x="T2" y="T3"/>
                </a:cxn>
                <a:cxn ang="0">
                  <a:pos x="T4" y="T5"/>
                </a:cxn>
                <a:cxn ang="0">
                  <a:pos x="T6" y="T7"/>
                </a:cxn>
                <a:cxn ang="0">
                  <a:pos x="T8" y="T9"/>
                </a:cxn>
                <a:cxn ang="0">
                  <a:pos x="T10" y="T11"/>
                </a:cxn>
                <a:cxn ang="0">
                  <a:pos x="T12" y="T13"/>
                </a:cxn>
              </a:cxnLst>
              <a:rect l="0" t="0" r="r" b="b"/>
              <a:pathLst>
                <a:path w="76" h="292">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10" name="Freeform 8"/>
            <p:cNvSpPr/>
            <p:nvPr/>
          </p:nvSpPr>
          <p:spPr bwMode="auto">
            <a:xfrm>
              <a:off x="7633732" y="1744225"/>
              <a:ext cx="514043" cy="514043"/>
            </a:xfrm>
            <a:custGeom>
              <a:avLst/>
              <a:gdLst>
                <a:gd name="T0" fmla="*/ 21 w 169"/>
                <a:gd name="T1" fmla="*/ 46 h 169"/>
                <a:gd name="T2" fmla="*/ 46 w 169"/>
                <a:gd name="T3" fmla="*/ 148 h 169"/>
                <a:gd name="T4" fmla="*/ 148 w 169"/>
                <a:gd name="T5" fmla="*/ 123 h 169"/>
                <a:gd name="T6" fmla="*/ 123 w 169"/>
                <a:gd name="T7" fmla="*/ 21 h 169"/>
                <a:gd name="T8" fmla="*/ 21 w 169"/>
                <a:gd name="T9" fmla="*/ 46 h 169"/>
              </a:gdLst>
              <a:ahLst/>
              <a:cxnLst>
                <a:cxn ang="0">
                  <a:pos x="T0" y="T1"/>
                </a:cxn>
                <a:cxn ang="0">
                  <a:pos x="T2" y="T3"/>
                </a:cxn>
                <a:cxn ang="0">
                  <a:pos x="T4" y="T5"/>
                </a:cxn>
                <a:cxn ang="0">
                  <a:pos x="T6" y="T7"/>
                </a:cxn>
                <a:cxn ang="0">
                  <a:pos x="T8" y="T9"/>
                </a:cxn>
              </a:cxnLst>
              <a:rect l="0" t="0" r="r" b="b"/>
              <a:pathLst>
                <a:path w="169" h="169">
                  <a:moveTo>
                    <a:pt x="21" y="46"/>
                  </a:moveTo>
                  <a:cubicBezTo>
                    <a:pt x="0" y="81"/>
                    <a:pt x="11" y="127"/>
                    <a:pt x="46" y="148"/>
                  </a:cubicBezTo>
                  <a:cubicBezTo>
                    <a:pt x="81" y="169"/>
                    <a:pt x="127" y="158"/>
                    <a:pt x="148" y="123"/>
                  </a:cubicBezTo>
                  <a:cubicBezTo>
                    <a:pt x="169" y="88"/>
                    <a:pt x="158" y="43"/>
                    <a:pt x="123" y="21"/>
                  </a:cubicBezTo>
                  <a:cubicBezTo>
                    <a:pt x="88" y="0"/>
                    <a:pt x="43" y="11"/>
                    <a:pt x="21" y="46"/>
                  </a:cubicBezTo>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14" name="Freeform 9"/>
            <p:cNvSpPr>
              <a:spLocks noEditPoints="1"/>
            </p:cNvSpPr>
            <p:nvPr/>
          </p:nvSpPr>
          <p:spPr bwMode="auto">
            <a:xfrm>
              <a:off x="7509077" y="1619570"/>
              <a:ext cx="765924" cy="763353"/>
            </a:xfrm>
            <a:custGeom>
              <a:avLst/>
              <a:gdLst>
                <a:gd name="T0" fmla="*/ 45 w 252"/>
                <a:gd name="T1" fmla="*/ 64 h 251"/>
                <a:gd name="T2" fmla="*/ 20 w 252"/>
                <a:gd name="T3" fmla="*/ 56 h 251"/>
                <a:gd name="T4" fmla="*/ 29 w 252"/>
                <a:gd name="T5" fmla="*/ 94 h 251"/>
                <a:gd name="T6" fmla="*/ 24 w 252"/>
                <a:gd name="T7" fmla="*/ 110 h 251"/>
                <a:gd name="T8" fmla="*/ 0 w 252"/>
                <a:gd name="T9" fmla="*/ 141 h 251"/>
                <a:gd name="T10" fmla="*/ 30 w 252"/>
                <a:gd name="T11" fmla="*/ 161 h 251"/>
                <a:gd name="T12" fmla="*/ 10 w 252"/>
                <a:gd name="T13" fmla="*/ 177 h 251"/>
                <a:gd name="T14" fmla="*/ 47 w 252"/>
                <a:gd name="T15" fmla="*/ 191 h 251"/>
                <a:gd name="T16" fmla="*/ 59 w 252"/>
                <a:gd name="T17" fmla="*/ 203 h 251"/>
                <a:gd name="T18" fmla="*/ 71 w 252"/>
                <a:gd name="T19" fmla="*/ 239 h 251"/>
                <a:gd name="T20" fmla="*/ 109 w 252"/>
                <a:gd name="T21" fmla="*/ 226 h 251"/>
                <a:gd name="T22" fmla="*/ 113 w 252"/>
                <a:gd name="T23" fmla="*/ 251 h 251"/>
                <a:gd name="T24" fmla="*/ 144 w 252"/>
                <a:gd name="T25" fmla="*/ 226 h 251"/>
                <a:gd name="T26" fmla="*/ 168 w 252"/>
                <a:gd name="T27" fmla="*/ 219 h 251"/>
                <a:gd name="T28" fmla="*/ 206 w 252"/>
                <a:gd name="T29" fmla="*/ 223 h 251"/>
                <a:gd name="T30" fmla="*/ 196 w 252"/>
                <a:gd name="T31" fmla="*/ 199 h 251"/>
                <a:gd name="T32" fmla="*/ 207 w 252"/>
                <a:gd name="T33" fmla="*/ 188 h 251"/>
                <a:gd name="T34" fmla="*/ 243 w 252"/>
                <a:gd name="T35" fmla="*/ 172 h 251"/>
                <a:gd name="T36" fmla="*/ 223 w 252"/>
                <a:gd name="T37" fmla="*/ 156 h 251"/>
                <a:gd name="T38" fmla="*/ 227 w 252"/>
                <a:gd name="T39" fmla="*/ 141 h 251"/>
                <a:gd name="T40" fmla="*/ 251 w 252"/>
                <a:gd name="T41" fmla="*/ 110 h 251"/>
                <a:gd name="T42" fmla="*/ 226 w 252"/>
                <a:gd name="T43" fmla="*/ 106 h 251"/>
                <a:gd name="T44" fmla="*/ 222 w 252"/>
                <a:gd name="T45" fmla="*/ 90 h 251"/>
                <a:gd name="T46" fmla="*/ 228 w 252"/>
                <a:gd name="T47" fmla="*/ 52 h 251"/>
                <a:gd name="T48" fmla="*/ 202 w 252"/>
                <a:gd name="T49" fmla="*/ 59 h 251"/>
                <a:gd name="T50" fmla="*/ 190 w 252"/>
                <a:gd name="T51" fmla="*/ 46 h 251"/>
                <a:gd name="T52" fmla="*/ 179 w 252"/>
                <a:gd name="T53" fmla="*/ 14 h 251"/>
                <a:gd name="T54" fmla="*/ 163 w 252"/>
                <a:gd name="T55" fmla="*/ 32 h 251"/>
                <a:gd name="T56" fmla="*/ 142 w 252"/>
                <a:gd name="T57" fmla="*/ 24 h 251"/>
                <a:gd name="T58" fmla="*/ 113 w 252"/>
                <a:gd name="T59" fmla="*/ 0 h 251"/>
                <a:gd name="T60" fmla="*/ 108 w 252"/>
                <a:gd name="T61" fmla="*/ 25 h 251"/>
                <a:gd name="T62" fmla="*/ 84 w 252"/>
                <a:gd name="T63" fmla="*/ 32 h 251"/>
                <a:gd name="T64" fmla="*/ 46 w 252"/>
                <a:gd name="T65" fmla="*/ 28 h 251"/>
                <a:gd name="T66" fmla="*/ 56 w 252"/>
                <a:gd name="T67" fmla="*/ 52 h 251"/>
                <a:gd name="T68" fmla="*/ 198 w 252"/>
                <a:gd name="T69" fmla="*/ 170 h 251"/>
                <a:gd name="T70" fmla="*/ 53 w 252"/>
                <a:gd name="T71" fmla="*/ 8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51">
                  <a:moveTo>
                    <a:pt x="56" y="52"/>
                  </a:moveTo>
                  <a:cubicBezTo>
                    <a:pt x="52" y="55"/>
                    <a:pt x="48" y="59"/>
                    <a:pt x="45" y="64"/>
                  </a:cubicBezTo>
                  <a:cubicBezTo>
                    <a:pt x="44" y="63"/>
                    <a:pt x="44" y="63"/>
                    <a:pt x="44" y="63"/>
                  </a:cubicBezTo>
                  <a:cubicBezTo>
                    <a:pt x="20" y="56"/>
                    <a:pt x="20" y="56"/>
                    <a:pt x="20" y="56"/>
                  </a:cubicBezTo>
                  <a:cubicBezTo>
                    <a:pt x="9" y="79"/>
                    <a:pt x="9" y="79"/>
                    <a:pt x="9" y="79"/>
                  </a:cubicBezTo>
                  <a:cubicBezTo>
                    <a:pt x="29" y="94"/>
                    <a:pt x="29" y="94"/>
                    <a:pt x="29" y="94"/>
                  </a:cubicBezTo>
                  <a:cubicBezTo>
                    <a:pt x="27" y="100"/>
                    <a:pt x="25" y="105"/>
                    <a:pt x="25" y="110"/>
                  </a:cubicBezTo>
                  <a:cubicBezTo>
                    <a:pt x="24" y="110"/>
                    <a:pt x="24" y="110"/>
                    <a:pt x="24" y="110"/>
                  </a:cubicBezTo>
                  <a:cubicBezTo>
                    <a:pt x="0" y="115"/>
                    <a:pt x="0" y="115"/>
                    <a:pt x="0" y="115"/>
                  </a:cubicBezTo>
                  <a:cubicBezTo>
                    <a:pt x="0" y="141"/>
                    <a:pt x="0" y="141"/>
                    <a:pt x="0" y="141"/>
                  </a:cubicBezTo>
                  <a:cubicBezTo>
                    <a:pt x="25" y="145"/>
                    <a:pt x="25" y="145"/>
                    <a:pt x="25" y="145"/>
                  </a:cubicBezTo>
                  <a:cubicBezTo>
                    <a:pt x="27" y="150"/>
                    <a:pt x="28" y="156"/>
                    <a:pt x="30" y="161"/>
                  </a:cubicBezTo>
                  <a:cubicBezTo>
                    <a:pt x="29" y="161"/>
                    <a:pt x="29" y="161"/>
                    <a:pt x="29" y="161"/>
                  </a:cubicBezTo>
                  <a:cubicBezTo>
                    <a:pt x="10" y="177"/>
                    <a:pt x="10" y="177"/>
                    <a:pt x="10" y="177"/>
                  </a:cubicBezTo>
                  <a:cubicBezTo>
                    <a:pt x="23" y="199"/>
                    <a:pt x="23" y="199"/>
                    <a:pt x="23" y="199"/>
                  </a:cubicBezTo>
                  <a:cubicBezTo>
                    <a:pt x="47" y="191"/>
                    <a:pt x="47" y="191"/>
                    <a:pt x="47" y="191"/>
                  </a:cubicBezTo>
                  <a:cubicBezTo>
                    <a:pt x="51" y="195"/>
                    <a:pt x="52" y="198"/>
                    <a:pt x="59" y="203"/>
                  </a:cubicBezTo>
                  <a:cubicBezTo>
                    <a:pt x="59" y="203"/>
                    <a:pt x="59" y="203"/>
                    <a:pt x="59" y="203"/>
                  </a:cubicBezTo>
                  <a:cubicBezTo>
                    <a:pt x="50" y="226"/>
                    <a:pt x="50" y="226"/>
                    <a:pt x="50" y="226"/>
                  </a:cubicBezTo>
                  <a:cubicBezTo>
                    <a:pt x="71" y="239"/>
                    <a:pt x="71" y="239"/>
                    <a:pt x="71" y="239"/>
                  </a:cubicBezTo>
                  <a:cubicBezTo>
                    <a:pt x="88" y="220"/>
                    <a:pt x="88" y="220"/>
                    <a:pt x="88" y="220"/>
                  </a:cubicBezTo>
                  <a:cubicBezTo>
                    <a:pt x="95" y="223"/>
                    <a:pt x="102" y="225"/>
                    <a:pt x="109" y="226"/>
                  </a:cubicBezTo>
                  <a:cubicBezTo>
                    <a:pt x="109" y="227"/>
                    <a:pt x="109" y="227"/>
                    <a:pt x="109" y="227"/>
                  </a:cubicBezTo>
                  <a:cubicBezTo>
                    <a:pt x="113" y="251"/>
                    <a:pt x="113" y="251"/>
                    <a:pt x="113" y="251"/>
                  </a:cubicBezTo>
                  <a:cubicBezTo>
                    <a:pt x="139" y="251"/>
                    <a:pt x="139" y="251"/>
                    <a:pt x="139" y="251"/>
                  </a:cubicBezTo>
                  <a:cubicBezTo>
                    <a:pt x="144" y="226"/>
                    <a:pt x="144" y="226"/>
                    <a:pt x="144" y="226"/>
                  </a:cubicBezTo>
                  <a:cubicBezTo>
                    <a:pt x="152" y="225"/>
                    <a:pt x="160" y="222"/>
                    <a:pt x="167" y="219"/>
                  </a:cubicBezTo>
                  <a:cubicBezTo>
                    <a:pt x="168" y="219"/>
                    <a:pt x="168" y="219"/>
                    <a:pt x="168" y="219"/>
                  </a:cubicBezTo>
                  <a:cubicBezTo>
                    <a:pt x="185" y="237"/>
                    <a:pt x="185" y="237"/>
                    <a:pt x="185" y="237"/>
                  </a:cubicBezTo>
                  <a:cubicBezTo>
                    <a:pt x="206" y="223"/>
                    <a:pt x="206" y="223"/>
                    <a:pt x="206" y="223"/>
                  </a:cubicBezTo>
                  <a:cubicBezTo>
                    <a:pt x="196" y="199"/>
                    <a:pt x="196" y="199"/>
                    <a:pt x="196" y="199"/>
                  </a:cubicBezTo>
                  <a:cubicBezTo>
                    <a:pt x="196" y="199"/>
                    <a:pt x="196" y="199"/>
                    <a:pt x="196" y="199"/>
                  </a:cubicBezTo>
                  <a:cubicBezTo>
                    <a:pt x="200" y="196"/>
                    <a:pt x="204" y="192"/>
                    <a:pt x="207" y="187"/>
                  </a:cubicBezTo>
                  <a:cubicBezTo>
                    <a:pt x="207" y="188"/>
                    <a:pt x="207" y="188"/>
                    <a:pt x="207" y="188"/>
                  </a:cubicBezTo>
                  <a:cubicBezTo>
                    <a:pt x="231" y="195"/>
                    <a:pt x="231" y="195"/>
                    <a:pt x="231" y="195"/>
                  </a:cubicBezTo>
                  <a:cubicBezTo>
                    <a:pt x="243" y="172"/>
                    <a:pt x="243" y="172"/>
                    <a:pt x="243" y="172"/>
                  </a:cubicBezTo>
                  <a:cubicBezTo>
                    <a:pt x="223" y="157"/>
                    <a:pt x="223" y="157"/>
                    <a:pt x="223" y="157"/>
                  </a:cubicBezTo>
                  <a:cubicBezTo>
                    <a:pt x="223" y="156"/>
                    <a:pt x="223" y="156"/>
                    <a:pt x="223" y="156"/>
                  </a:cubicBezTo>
                  <a:cubicBezTo>
                    <a:pt x="224" y="151"/>
                    <a:pt x="226" y="146"/>
                    <a:pt x="226" y="141"/>
                  </a:cubicBezTo>
                  <a:cubicBezTo>
                    <a:pt x="227" y="141"/>
                    <a:pt x="227" y="141"/>
                    <a:pt x="227" y="141"/>
                  </a:cubicBezTo>
                  <a:cubicBezTo>
                    <a:pt x="252" y="136"/>
                    <a:pt x="252" y="136"/>
                    <a:pt x="252" y="136"/>
                  </a:cubicBezTo>
                  <a:cubicBezTo>
                    <a:pt x="251" y="110"/>
                    <a:pt x="251" y="110"/>
                    <a:pt x="251" y="110"/>
                  </a:cubicBezTo>
                  <a:cubicBezTo>
                    <a:pt x="226" y="106"/>
                    <a:pt x="226" y="106"/>
                    <a:pt x="226" y="106"/>
                  </a:cubicBezTo>
                  <a:cubicBezTo>
                    <a:pt x="226" y="106"/>
                    <a:pt x="226" y="106"/>
                    <a:pt x="226" y="106"/>
                  </a:cubicBezTo>
                  <a:cubicBezTo>
                    <a:pt x="224" y="101"/>
                    <a:pt x="223" y="95"/>
                    <a:pt x="221" y="90"/>
                  </a:cubicBezTo>
                  <a:cubicBezTo>
                    <a:pt x="222" y="90"/>
                    <a:pt x="222" y="90"/>
                    <a:pt x="222" y="90"/>
                  </a:cubicBezTo>
                  <a:cubicBezTo>
                    <a:pt x="241" y="74"/>
                    <a:pt x="241" y="74"/>
                    <a:pt x="241" y="74"/>
                  </a:cubicBezTo>
                  <a:cubicBezTo>
                    <a:pt x="228" y="52"/>
                    <a:pt x="228" y="52"/>
                    <a:pt x="228" y="52"/>
                  </a:cubicBezTo>
                  <a:cubicBezTo>
                    <a:pt x="204" y="60"/>
                    <a:pt x="204" y="60"/>
                    <a:pt x="204" y="60"/>
                  </a:cubicBezTo>
                  <a:cubicBezTo>
                    <a:pt x="202" y="59"/>
                    <a:pt x="202" y="59"/>
                    <a:pt x="202" y="59"/>
                  </a:cubicBezTo>
                  <a:cubicBezTo>
                    <a:pt x="199" y="55"/>
                    <a:pt x="196" y="52"/>
                    <a:pt x="189" y="47"/>
                  </a:cubicBezTo>
                  <a:cubicBezTo>
                    <a:pt x="190" y="46"/>
                    <a:pt x="190" y="46"/>
                    <a:pt x="190" y="46"/>
                  </a:cubicBezTo>
                  <a:cubicBezTo>
                    <a:pt x="200" y="28"/>
                    <a:pt x="200" y="28"/>
                    <a:pt x="200" y="28"/>
                  </a:cubicBezTo>
                  <a:cubicBezTo>
                    <a:pt x="179" y="14"/>
                    <a:pt x="179" y="14"/>
                    <a:pt x="179" y="14"/>
                  </a:cubicBezTo>
                  <a:cubicBezTo>
                    <a:pt x="162" y="32"/>
                    <a:pt x="162" y="32"/>
                    <a:pt x="162" y="32"/>
                  </a:cubicBezTo>
                  <a:cubicBezTo>
                    <a:pt x="163" y="32"/>
                    <a:pt x="163" y="32"/>
                    <a:pt x="163" y="32"/>
                  </a:cubicBezTo>
                  <a:cubicBezTo>
                    <a:pt x="156" y="29"/>
                    <a:pt x="149" y="27"/>
                    <a:pt x="142" y="25"/>
                  </a:cubicBezTo>
                  <a:cubicBezTo>
                    <a:pt x="142" y="24"/>
                    <a:pt x="142" y="24"/>
                    <a:pt x="142" y="24"/>
                  </a:cubicBezTo>
                  <a:cubicBezTo>
                    <a:pt x="138" y="0"/>
                    <a:pt x="138" y="0"/>
                    <a:pt x="138" y="0"/>
                  </a:cubicBezTo>
                  <a:cubicBezTo>
                    <a:pt x="113" y="0"/>
                    <a:pt x="113" y="0"/>
                    <a:pt x="113" y="0"/>
                  </a:cubicBezTo>
                  <a:cubicBezTo>
                    <a:pt x="108" y="25"/>
                    <a:pt x="108" y="25"/>
                    <a:pt x="108" y="25"/>
                  </a:cubicBezTo>
                  <a:cubicBezTo>
                    <a:pt x="108" y="25"/>
                    <a:pt x="108" y="25"/>
                    <a:pt x="108" y="25"/>
                  </a:cubicBezTo>
                  <a:cubicBezTo>
                    <a:pt x="100" y="27"/>
                    <a:pt x="92" y="29"/>
                    <a:pt x="84" y="32"/>
                  </a:cubicBezTo>
                  <a:cubicBezTo>
                    <a:pt x="84" y="32"/>
                    <a:pt x="84" y="32"/>
                    <a:pt x="84" y="32"/>
                  </a:cubicBezTo>
                  <a:cubicBezTo>
                    <a:pt x="67" y="14"/>
                    <a:pt x="67" y="14"/>
                    <a:pt x="67" y="14"/>
                  </a:cubicBezTo>
                  <a:cubicBezTo>
                    <a:pt x="46" y="28"/>
                    <a:pt x="46" y="28"/>
                    <a:pt x="46" y="28"/>
                  </a:cubicBezTo>
                  <a:cubicBezTo>
                    <a:pt x="55" y="52"/>
                    <a:pt x="55" y="52"/>
                    <a:pt x="55" y="52"/>
                  </a:cubicBezTo>
                  <a:lnTo>
                    <a:pt x="56" y="52"/>
                  </a:lnTo>
                  <a:close/>
                  <a:moveTo>
                    <a:pt x="169" y="53"/>
                  </a:moveTo>
                  <a:cubicBezTo>
                    <a:pt x="209" y="78"/>
                    <a:pt x="222" y="130"/>
                    <a:pt x="198" y="170"/>
                  </a:cubicBezTo>
                  <a:cubicBezTo>
                    <a:pt x="174" y="210"/>
                    <a:pt x="122" y="222"/>
                    <a:pt x="82" y="198"/>
                  </a:cubicBezTo>
                  <a:cubicBezTo>
                    <a:pt x="42" y="174"/>
                    <a:pt x="29" y="122"/>
                    <a:pt x="53" y="82"/>
                  </a:cubicBezTo>
                  <a:cubicBezTo>
                    <a:pt x="77" y="42"/>
                    <a:pt x="129" y="29"/>
                    <a:pt x="169" y="53"/>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15" name="Freeform 10"/>
            <p:cNvSpPr/>
            <p:nvPr/>
          </p:nvSpPr>
          <p:spPr bwMode="auto">
            <a:xfrm>
              <a:off x="8648966" y="1811050"/>
              <a:ext cx="1252979" cy="1252979"/>
            </a:xfrm>
            <a:custGeom>
              <a:avLst/>
              <a:gdLst>
                <a:gd name="T0" fmla="*/ 52 w 412"/>
                <a:gd name="T1" fmla="*/ 112 h 412"/>
                <a:gd name="T2" fmla="*/ 112 w 412"/>
                <a:gd name="T3" fmla="*/ 361 h 412"/>
                <a:gd name="T4" fmla="*/ 360 w 412"/>
                <a:gd name="T5" fmla="*/ 300 h 412"/>
                <a:gd name="T6" fmla="*/ 300 w 412"/>
                <a:gd name="T7" fmla="*/ 52 h 412"/>
                <a:gd name="T8" fmla="*/ 52 w 412"/>
                <a:gd name="T9" fmla="*/ 112 h 412"/>
              </a:gdLst>
              <a:ahLst/>
              <a:cxnLst>
                <a:cxn ang="0">
                  <a:pos x="T0" y="T1"/>
                </a:cxn>
                <a:cxn ang="0">
                  <a:pos x="T2" y="T3"/>
                </a:cxn>
                <a:cxn ang="0">
                  <a:pos x="T4" y="T5"/>
                </a:cxn>
                <a:cxn ang="0">
                  <a:pos x="T6" y="T7"/>
                </a:cxn>
                <a:cxn ang="0">
                  <a:pos x="T8" y="T9"/>
                </a:cxn>
              </a:cxnLst>
              <a:rect l="0" t="0" r="r" b="b"/>
              <a:pathLst>
                <a:path w="412" h="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rgbClr val="1BA98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16" name="Freeform 11"/>
            <p:cNvSpPr>
              <a:spLocks noEditPoints="1"/>
            </p:cNvSpPr>
            <p:nvPr/>
          </p:nvSpPr>
          <p:spPr bwMode="auto">
            <a:xfrm>
              <a:off x="8341826" y="1503910"/>
              <a:ext cx="1869831" cy="186340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rgbClr val="1BA98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17" name="Freeform 12"/>
            <p:cNvSpPr/>
            <p:nvPr/>
          </p:nvSpPr>
          <p:spPr bwMode="auto">
            <a:xfrm>
              <a:off x="8059102" y="3486830"/>
              <a:ext cx="1119328" cy="1115473"/>
            </a:xfrm>
            <a:custGeom>
              <a:avLst/>
              <a:gdLst>
                <a:gd name="T0" fmla="*/ 46 w 368"/>
                <a:gd name="T1" fmla="*/ 100 h 367"/>
                <a:gd name="T2" fmla="*/ 101 w 368"/>
                <a:gd name="T3" fmla="*/ 321 h 367"/>
                <a:gd name="T4" fmla="*/ 322 w 368"/>
                <a:gd name="T5" fmla="*/ 267 h 367"/>
                <a:gd name="T6" fmla="*/ 267 w 368"/>
                <a:gd name="T7" fmla="*/ 46 h 367"/>
                <a:gd name="T8" fmla="*/ 46 w 368"/>
                <a:gd name="T9" fmla="*/ 100 h 367"/>
              </a:gdLst>
              <a:ahLst/>
              <a:cxnLst>
                <a:cxn ang="0">
                  <a:pos x="T0" y="T1"/>
                </a:cxn>
                <a:cxn ang="0">
                  <a:pos x="T2" y="T3"/>
                </a:cxn>
                <a:cxn ang="0">
                  <a:pos x="T4" y="T5"/>
                </a:cxn>
                <a:cxn ang="0">
                  <a:pos x="T6" y="T7"/>
                </a:cxn>
                <a:cxn ang="0">
                  <a:pos x="T8" y="T9"/>
                </a:cxn>
              </a:cxnLst>
              <a:rect l="0" t="0" r="r" b="b"/>
              <a:pathLst>
                <a:path w="368" h="367">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rgbClr val="FB463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18" name="Freeform 13"/>
            <p:cNvSpPr>
              <a:spLocks noEditPoints="1"/>
            </p:cNvSpPr>
            <p:nvPr/>
          </p:nvSpPr>
          <p:spPr bwMode="auto">
            <a:xfrm>
              <a:off x="7787944" y="3213102"/>
              <a:ext cx="1664213" cy="1662928"/>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rgbClr val="FB463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19" name="Freeform 14"/>
            <p:cNvSpPr/>
            <p:nvPr/>
          </p:nvSpPr>
          <p:spPr bwMode="auto">
            <a:xfrm>
              <a:off x="9677051" y="3367315"/>
              <a:ext cx="661830" cy="666970"/>
            </a:xfrm>
            <a:custGeom>
              <a:avLst/>
              <a:gdLst>
                <a:gd name="T0" fmla="*/ 28 w 218"/>
                <a:gd name="T1" fmla="*/ 60 h 219"/>
                <a:gd name="T2" fmla="*/ 60 w 218"/>
                <a:gd name="T3" fmla="*/ 191 h 219"/>
                <a:gd name="T4" fmla="*/ 191 w 218"/>
                <a:gd name="T5" fmla="*/ 159 h 219"/>
                <a:gd name="T6" fmla="*/ 159 w 218"/>
                <a:gd name="T7" fmla="*/ 28 h 219"/>
                <a:gd name="T8" fmla="*/ 28 w 218"/>
                <a:gd name="T9" fmla="*/ 60 h 219"/>
              </a:gdLst>
              <a:ahLst/>
              <a:cxnLst>
                <a:cxn ang="0">
                  <a:pos x="T0" y="T1"/>
                </a:cxn>
                <a:cxn ang="0">
                  <a:pos x="T2" y="T3"/>
                </a:cxn>
                <a:cxn ang="0">
                  <a:pos x="T4" y="T5"/>
                </a:cxn>
                <a:cxn ang="0">
                  <a:pos x="T6" y="T7"/>
                </a:cxn>
                <a:cxn ang="0">
                  <a:pos x="T8" y="T9"/>
                </a:cxn>
              </a:cxnLst>
              <a:rect l="0" t="0" r="r" b="b"/>
              <a:pathLst>
                <a:path w="218" h="219">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0" name="Freeform 15"/>
            <p:cNvSpPr>
              <a:spLocks noEditPoints="1"/>
            </p:cNvSpPr>
            <p:nvPr/>
          </p:nvSpPr>
          <p:spPr bwMode="auto">
            <a:xfrm>
              <a:off x="9515128" y="3206677"/>
              <a:ext cx="988247" cy="988247"/>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1" name="Freeform 16"/>
            <p:cNvSpPr/>
            <p:nvPr/>
          </p:nvSpPr>
          <p:spPr bwMode="auto">
            <a:xfrm>
              <a:off x="7126114" y="3091017"/>
              <a:ext cx="379106" cy="334127"/>
            </a:xfrm>
            <a:custGeom>
              <a:avLst/>
              <a:gdLst>
                <a:gd name="T0" fmla="*/ 113 w 125"/>
                <a:gd name="T1" fmla="*/ 62 h 110"/>
                <a:gd name="T2" fmla="*/ 117 w 125"/>
                <a:gd name="T3" fmla="*/ 97 h 110"/>
                <a:gd name="T4" fmla="*/ 82 w 125"/>
                <a:gd name="T5" fmla="*/ 102 h 110"/>
                <a:gd name="T6" fmla="*/ 13 w 125"/>
                <a:gd name="T7" fmla="*/ 49 h 110"/>
                <a:gd name="T8" fmla="*/ 9 w 125"/>
                <a:gd name="T9" fmla="*/ 14 h 110"/>
                <a:gd name="T10" fmla="*/ 44 w 125"/>
                <a:gd name="T11" fmla="*/ 9 h 110"/>
                <a:gd name="T12" fmla="*/ 113 w 125"/>
                <a:gd name="T13" fmla="*/ 62 h 110"/>
              </a:gdLst>
              <a:ahLst/>
              <a:cxnLst>
                <a:cxn ang="0">
                  <a:pos x="T0" y="T1"/>
                </a:cxn>
                <a:cxn ang="0">
                  <a:pos x="T2" y="T3"/>
                </a:cxn>
                <a:cxn ang="0">
                  <a:pos x="T4" y="T5"/>
                </a:cxn>
                <a:cxn ang="0">
                  <a:pos x="T6" y="T7"/>
                </a:cxn>
                <a:cxn ang="0">
                  <a:pos x="T8" y="T9"/>
                </a:cxn>
                <a:cxn ang="0">
                  <a:pos x="T10" y="T11"/>
                </a:cxn>
                <a:cxn ang="0">
                  <a:pos x="T12" y="T13"/>
                </a:cxn>
              </a:cxnLst>
              <a:rect l="0" t="0" r="r" b="b"/>
              <a:pathLst>
                <a:path w="125" h="110">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rgbClr val="FFA3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2" name="Freeform 17"/>
            <p:cNvSpPr/>
            <p:nvPr/>
          </p:nvSpPr>
          <p:spPr bwMode="auto">
            <a:xfrm>
              <a:off x="6872948" y="3827383"/>
              <a:ext cx="426656" cy="218468"/>
            </a:xfrm>
            <a:custGeom>
              <a:avLst/>
              <a:gdLst>
                <a:gd name="T0" fmla="*/ 117 w 140"/>
                <a:gd name="T1" fmla="*/ 20 h 72"/>
                <a:gd name="T2" fmla="*/ 137 w 140"/>
                <a:gd name="T3" fmla="*/ 49 h 72"/>
                <a:gd name="T4" fmla="*/ 108 w 140"/>
                <a:gd name="T5" fmla="*/ 69 h 72"/>
                <a:gd name="T6" fmla="*/ 22 w 140"/>
                <a:gd name="T7" fmla="*/ 52 h 72"/>
                <a:gd name="T8" fmla="*/ 3 w 140"/>
                <a:gd name="T9" fmla="*/ 23 h 72"/>
                <a:gd name="T10" fmla="*/ 32 w 140"/>
                <a:gd name="T11" fmla="*/ 3 h 72"/>
                <a:gd name="T12" fmla="*/ 117 w 140"/>
                <a:gd name="T13" fmla="*/ 20 h 72"/>
              </a:gdLst>
              <a:ahLst/>
              <a:cxnLst>
                <a:cxn ang="0">
                  <a:pos x="T0" y="T1"/>
                </a:cxn>
                <a:cxn ang="0">
                  <a:pos x="T2" y="T3"/>
                </a:cxn>
                <a:cxn ang="0">
                  <a:pos x="T4" y="T5"/>
                </a:cxn>
                <a:cxn ang="0">
                  <a:pos x="T6" y="T7"/>
                </a:cxn>
                <a:cxn ang="0">
                  <a:pos x="T8" y="T9"/>
                </a:cxn>
                <a:cxn ang="0">
                  <a:pos x="T10" y="T11"/>
                </a:cxn>
                <a:cxn ang="0">
                  <a:pos x="T12" y="T13"/>
                </a:cxn>
              </a:cxnLst>
              <a:rect l="0" t="0" r="r" b="b"/>
              <a:pathLst>
                <a:path w="140" h="72">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rgbClr val="FFA3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3" name="Freeform 18"/>
            <p:cNvSpPr/>
            <p:nvPr/>
          </p:nvSpPr>
          <p:spPr bwMode="auto">
            <a:xfrm>
              <a:off x="7059289" y="4532907"/>
              <a:ext cx="422800" cy="240315"/>
            </a:xfrm>
            <a:custGeom>
              <a:avLst/>
              <a:gdLst>
                <a:gd name="T0" fmla="*/ 105 w 139"/>
                <a:gd name="T1" fmla="*/ 4 h 79"/>
                <a:gd name="T2" fmla="*/ 136 w 139"/>
                <a:gd name="T3" fmla="*/ 22 h 79"/>
                <a:gd name="T4" fmla="*/ 118 w 139"/>
                <a:gd name="T5" fmla="*/ 52 h 79"/>
                <a:gd name="T6" fmla="*/ 34 w 139"/>
                <a:gd name="T7" fmla="*/ 75 h 79"/>
                <a:gd name="T8" fmla="*/ 4 w 139"/>
                <a:gd name="T9" fmla="*/ 57 h 79"/>
                <a:gd name="T10" fmla="*/ 21 w 139"/>
                <a:gd name="T11" fmla="*/ 26 h 79"/>
                <a:gd name="T12" fmla="*/ 105 w 139"/>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39" h="7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rgbClr val="FFA3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4" name="Freeform 19"/>
            <p:cNvSpPr/>
            <p:nvPr/>
          </p:nvSpPr>
          <p:spPr bwMode="auto">
            <a:xfrm>
              <a:off x="9846685" y="4532907"/>
              <a:ext cx="425371" cy="240315"/>
            </a:xfrm>
            <a:custGeom>
              <a:avLst/>
              <a:gdLst>
                <a:gd name="T0" fmla="*/ 35 w 140"/>
                <a:gd name="T1" fmla="*/ 4 h 79"/>
                <a:gd name="T2" fmla="*/ 4 w 140"/>
                <a:gd name="T3" fmla="*/ 22 h 79"/>
                <a:gd name="T4" fmla="*/ 21 w 140"/>
                <a:gd name="T5" fmla="*/ 52 h 79"/>
                <a:gd name="T6" fmla="*/ 105 w 140"/>
                <a:gd name="T7" fmla="*/ 75 h 79"/>
                <a:gd name="T8" fmla="*/ 136 w 140"/>
                <a:gd name="T9" fmla="*/ 57 h 79"/>
                <a:gd name="T10" fmla="*/ 119 w 140"/>
                <a:gd name="T11" fmla="*/ 26 h 79"/>
                <a:gd name="T12" fmla="*/ 35 w 140"/>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40" h="79">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rgbClr val="FFA3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5" name="Freeform 20"/>
            <p:cNvSpPr/>
            <p:nvPr/>
          </p:nvSpPr>
          <p:spPr bwMode="auto">
            <a:xfrm>
              <a:off x="7442251" y="2848132"/>
              <a:ext cx="2335039" cy="2748843"/>
            </a:xfrm>
            <a:custGeom>
              <a:avLst/>
              <a:gdLst>
                <a:gd name="T0" fmla="*/ 702 w 768"/>
                <a:gd name="T1" fmla="*/ 412 h 904"/>
                <a:gd name="T2" fmla="*/ 611 w 768"/>
                <a:gd name="T3" fmla="*/ 601 h 904"/>
                <a:gd name="T4" fmla="*/ 611 w 768"/>
                <a:gd name="T5" fmla="*/ 602 h 904"/>
                <a:gd name="T6" fmla="*/ 609 w 768"/>
                <a:gd name="T7" fmla="*/ 604 h 904"/>
                <a:gd name="T8" fmla="*/ 606 w 768"/>
                <a:gd name="T9" fmla="*/ 606 h 904"/>
                <a:gd name="T10" fmla="*/ 606 w 768"/>
                <a:gd name="T11" fmla="*/ 607 h 904"/>
                <a:gd name="T12" fmla="*/ 536 w 768"/>
                <a:gd name="T13" fmla="*/ 735 h 904"/>
                <a:gd name="T14" fmla="*/ 523 w 768"/>
                <a:gd name="T15" fmla="*/ 827 h 904"/>
                <a:gd name="T16" fmla="*/ 523 w 768"/>
                <a:gd name="T17" fmla="*/ 833 h 904"/>
                <a:gd name="T18" fmla="*/ 521 w 768"/>
                <a:gd name="T19" fmla="*/ 837 h 904"/>
                <a:gd name="T20" fmla="*/ 504 w 768"/>
                <a:gd name="T21" fmla="*/ 844 h 904"/>
                <a:gd name="T22" fmla="*/ 274 w 768"/>
                <a:gd name="T23" fmla="*/ 844 h 904"/>
                <a:gd name="T24" fmla="*/ 257 w 768"/>
                <a:gd name="T25" fmla="*/ 837 h 904"/>
                <a:gd name="T26" fmla="*/ 255 w 768"/>
                <a:gd name="T27" fmla="*/ 832 h 904"/>
                <a:gd name="T28" fmla="*/ 256 w 768"/>
                <a:gd name="T29" fmla="*/ 827 h 904"/>
                <a:gd name="T30" fmla="*/ 243 w 768"/>
                <a:gd name="T31" fmla="*/ 737 h 904"/>
                <a:gd name="T32" fmla="*/ 185 w 768"/>
                <a:gd name="T33" fmla="*/ 622 h 904"/>
                <a:gd name="T34" fmla="*/ 170 w 768"/>
                <a:gd name="T35" fmla="*/ 604 h 904"/>
                <a:gd name="T36" fmla="*/ 136 w 768"/>
                <a:gd name="T37" fmla="*/ 571 h 904"/>
                <a:gd name="T38" fmla="*/ 109 w 768"/>
                <a:gd name="T39" fmla="*/ 530 h 904"/>
                <a:gd name="T40" fmla="*/ 75 w 768"/>
                <a:gd name="T41" fmla="*/ 436 h 904"/>
                <a:gd name="T42" fmla="*/ 70 w 768"/>
                <a:gd name="T43" fmla="*/ 378 h 904"/>
                <a:gd name="T44" fmla="*/ 342 w 768"/>
                <a:gd name="T45" fmla="*/ 65 h 904"/>
                <a:gd name="T46" fmla="*/ 305 w 768"/>
                <a:gd name="T47" fmla="*/ 0 h 904"/>
                <a:gd name="T48" fmla="*/ 0 w 768"/>
                <a:gd name="T49" fmla="*/ 378 h 904"/>
                <a:gd name="T50" fmla="*/ 132 w 768"/>
                <a:gd name="T51" fmla="*/ 669 h 904"/>
                <a:gd name="T52" fmla="*/ 186 w 768"/>
                <a:gd name="T53" fmla="*/ 825 h 904"/>
                <a:gd name="T54" fmla="*/ 204 w 768"/>
                <a:gd name="T55" fmla="*/ 883 h 904"/>
                <a:gd name="T56" fmla="*/ 226 w 768"/>
                <a:gd name="T57" fmla="*/ 902 h 904"/>
                <a:gd name="T58" fmla="*/ 380 w 768"/>
                <a:gd name="T59" fmla="*/ 903 h 904"/>
                <a:gd name="T60" fmla="*/ 547 w 768"/>
                <a:gd name="T61" fmla="*/ 904 h 904"/>
                <a:gd name="T62" fmla="*/ 575 w 768"/>
                <a:gd name="T63" fmla="*/ 883 h 904"/>
                <a:gd name="T64" fmla="*/ 593 w 768"/>
                <a:gd name="T65" fmla="*/ 825 h 904"/>
                <a:gd name="T66" fmla="*/ 658 w 768"/>
                <a:gd name="T67" fmla="*/ 654 h 904"/>
                <a:gd name="T68" fmla="*/ 662 w 768"/>
                <a:gd name="T69" fmla="*/ 650 h 904"/>
                <a:gd name="T70" fmla="*/ 768 w 768"/>
                <a:gd name="T71" fmla="*/ 442 h 904"/>
                <a:gd name="T72" fmla="*/ 702 w 768"/>
                <a:gd name="T73" fmla="*/ 41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8" h="904">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rgbClr val="FFA3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6" name="Freeform 33"/>
            <p:cNvSpPr/>
            <p:nvPr/>
          </p:nvSpPr>
          <p:spPr bwMode="auto">
            <a:xfrm>
              <a:off x="7448677" y="2303247"/>
              <a:ext cx="704238" cy="298145"/>
            </a:xfrm>
            <a:custGeom>
              <a:avLst/>
              <a:gdLst>
                <a:gd name="T0" fmla="*/ 232 w 232"/>
                <a:gd name="T1" fmla="*/ 44 h 98"/>
                <a:gd name="T2" fmla="*/ 225 w 232"/>
                <a:gd name="T3" fmla="*/ 34 h 98"/>
                <a:gd name="T4" fmla="*/ 10 w 232"/>
                <a:gd name="T5" fmla="*/ 0 h 98"/>
                <a:gd name="T6" fmla="*/ 0 w 232"/>
                <a:gd name="T7" fmla="*/ 7 h 98"/>
                <a:gd name="T8" fmla="*/ 232 w 232"/>
                <a:gd name="T9" fmla="*/ 44 h 98"/>
              </a:gdLst>
              <a:ahLst/>
              <a:cxnLst>
                <a:cxn ang="0">
                  <a:pos x="T0" y="T1"/>
                </a:cxn>
                <a:cxn ang="0">
                  <a:pos x="T2" y="T3"/>
                </a:cxn>
                <a:cxn ang="0">
                  <a:pos x="T4" y="T5"/>
                </a:cxn>
                <a:cxn ang="0">
                  <a:pos x="T6" y="T7"/>
                </a:cxn>
                <a:cxn ang="0">
                  <a:pos x="T8" y="T9"/>
                </a:cxn>
              </a:cxnLst>
              <a:rect l="0" t="0" r="r" b="b"/>
              <a:pathLst>
                <a:path w="232" h="98">
                  <a:moveTo>
                    <a:pt x="232" y="44"/>
                  </a:moveTo>
                  <a:cubicBezTo>
                    <a:pt x="225" y="34"/>
                    <a:pt x="225" y="34"/>
                    <a:pt x="225" y="34"/>
                  </a:cubicBezTo>
                  <a:cubicBezTo>
                    <a:pt x="157" y="84"/>
                    <a:pt x="60" y="69"/>
                    <a:pt x="10" y="0"/>
                  </a:cubicBezTo>
                  <a:cubicBezTo>
                    <a:pt x="0" y="7"/>
                    <a:pt x="0" y="7"/>
                    <a:pt x="0" y="7"/>
                  </a:cubicBezTo>
                  <a:cubicBezTo>
                    <a:pt x="54" y="81"/>
                    <a:pt x="158" y="98"/>
                    <a:pt x="232" y="44"/>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7" name="Freeform 34"/>
            <p:cNvSpPr/>
            <p:nvPr/>
          </p:nvSpPr>
          <p:spPr bwMode="auto">
            <a:xfrm>
              <a:off x="7438396" y="2287826"/>
              <a:ext cx="57830" cy="57830"/>
            </a:xfrm>
            <a:custGeom>
              <a:avLst/>
              <a:gdLst>
                <a:gd name="T0" fmla="*/ 45 w 45"/>
                <a:gd name="T1" fmla="*/ 12 h 45"/>
                <a:gd name="T2" fmla="*/ 3 w 45"/>
                <a:gd name="T3" fmla="*/ 0 h 45"/>
                <a:gd name="T4" fmla="*/ 0 w 45"/>
                <a:gd name="T5" fmla="*/ 45 h 45"/>
                <a:gd name="T6" fmla="*/ 45 w 45"/>
                <a:gd name="T7" fmla="*/ 12 h 45"/>
              </a:gdLst>
              <a:ahLst/>
              <a:cxnLst>
                <a:cxn ang="0">
                  <a:pos x="T0" y="T1"/>
                </a:cxn>
                <a:cxn ang="0">
                  <a:pos x="T2" y="T3"/>
                </a:cxn>
                <a:cxn ang="0">
                  <a:pos x="T4" y="T5"/>
                </a:cxn>
                <a:cxn ang="0">
                  <a:pos x="T6" y="T7"/>
                </a:cxn>
              </a:cxnLst>
              <a:rect l="0" t="0" r="r" b="b"/>
              <a:pathLst>
                <a:path w="45" h="45">
                  <a:moveTo>
                    <a:pt x="45" y="12"/>
                  </a:moveTo>
                  <a:lnTo>
                    <a:pt x="3" y="0"/>
                  </a:lnTo>
                  <a:lnTo>
                    <a:pt x="0" y="45"/>
                  </a:lnTo>
                  <a:lnTo>
                    <a:pt x="45" y="12"/>
                  </a:ln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8" name="Freeform 35"/>
            <p:cNvSpPr/>
            <p:nvPr/>
          </p:nvSpPr>
          <p:spPr bwMode="auto">
            <a:xfrm>
              <a:off x="9980336" y="3921196"/>
              <a:ext cx="602715" cy="449787"/>
            </a:xfrm>
            <a:custGeom>
              <a:avLst/>
              <a:gdLst>
                <a:gd name="T0" fmla="*/ 0 w 198"/>
                <a:gd name="T1" fmla="*/ 129 h 148"/>
                <a:gd name="T2" fmla="*/ 3 w 198"/>
                <a:gd name="T3" fmla="*/ 117 h 148"/>
                <a:gd name="T4" fmla="*/ 186 w 198"/>
                <a:gd name="T5" fmla="*/ 0 h 148"/>
                <a:gd name="T6" fmla="*/ 198 w 198"/>
                <a:gd name="T7" fmla="*/ 2 h 148"/>
                <a:gd name="T8" fmla="*/ 0 w 198"/>
                <a:gd name="T9" fmla="*/ 129 h 148"/>
              </a:gdLst>
              <a:ahLst/>
              <a:cxnLst>
                <a:cxn ang="0">
                  <a:pos x="T0" y="T1"/>
                </a:cxn>
                <a:cxn ang="0">
                  <a:pos x="T2" y="T3"/>
                </a:cxn>
                <a:cxn ang="0">
                  <a:pos x="T4" y="T5"/>
                </a:cxn>
                <a:cxn ang="0">
                  <a:pos x="T6" y="T7"/>
                </a:cxn>
                <a:cxn ang="0">
                  <a:pos x="T8" y="T9"/>
                </a:cxn>
              </a:cxnLst>
              <a:rect l="0" t="0" r="r" b="b"/>
              <a:pathLst>
                <a:path w="198" h="148">
                  <a:moveTo>
                    <a:pt x="0" y="129"/>
                  </a:moveTo>
                  <a:cubicBezTo>
                    <a:pt x="3" y="117"/>
                    <a:pt x="3" y="117"/>
                    <a:pt x="3" y="117"/>
                  </a:cubicBezTo>
                  <a:cubicBezTo>
                    <a:pt x="86" y="135"/>
                    <a:pt x="168" y="83"/>
                    <a:pt x="186" y="0"/>
                  </a:cubicBezTo>
                  <a:cubicBezTo>
                    <a:pt x="198" y="2"/>
                    <a:pt x="198" y="2"/>
                    <a:pt x="198" y="2"/>
                  </a:cubicBezTo>
                  <a:cubicBezTo>
                    <a:pt x="178" y="92"/>
                    <a:pt x="90" y="148"/>
                    <a:pt x="0" y="129"/>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29" name="Freeform 36"/>
            <p:cNvSpPr/>
            <p:nvPr/>
          </p:nvSpPr>
          <p:spPr bwMode="auto">
            <a:xfrm>
              <a:off x="10530362" y="3890354"/>
              <a:ext cx="70681" cy="52689"/>
            </a:xfrm>
            <a:custGeom>
              <a:avLst/>
              <a:gdLst>
                <a:gd name="T0" fmla="*/ 0 w 55"/>
                <a:gd name="T1" fmla="*/ 29 h 41"/>
                <a:gd name="T2" fmla="*/ 34 w 55"/>
                <a:gd name="T3" fmla="*/ 0 h 41"/>
                <a:gd name="T4" fmla="*/ 55 w 55"/>
                <a:gd name="T5" fmla="*/ 41 h 41"/>
                <a:gd name="T6" fmla="*/ 0 w 55"/>
                <a:gd name="T7" fmla="*/ 29 h 41"/>
              </a:gdLst>
              <a:ahLst/>
              <a:cxnLst>
                <a:cxn ang="0">
                  <a:pos x="T0" y="T1"/>
                </a:cxn>
                <a:cxn ang="0">
                  <a:pos x="T2" y="T3"/>
                </a:cxn>
                <a:cxn ang="0">
                  <a:pos x="T4" y="T5"/>
                </a:cxn>
                <a:cxn ang="0">
                  <a:pos x="T6" y="T7"/>
                </a:cxn>
              </a:cxnLst>
              <a:rect l="0" t="0" r="r" b="b"/>
              <a:pathLst>
                <a:path w="55" h="41">
                  <a:moveTo>
                    <a:pt x="0" y="29"/>
                  </a:moveTo>
                  <a:lnTo>
                    <a:pt x="34" y="0"/>
                  </a:lnTo>
                  <a:lnTo>
                    <a:pt x="55" y="41"/>
                  </a:lnTo>
                  <a:lnTo>
                    <a:pt x="0" y="2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0" name="Oval 37"/>
            <p:cNvSpPr>
              <a:spLocks noChangeArrowheads="1"/>
            </p:cNvSpPr>
            <p:nvPr/>
          </p:nvSpPr>
          <p:spPr bwMode="auto">
            <a:xfrm>
              <a:off x="10156396" y="4137094"/>
              <a:ext cx="244171" cy="242885"/>
            </a:xfrm>
            <a:prstGeom prst="ellipse">
              <a:avLst/>
            </a:pr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1" name="Freeform 40"/>
            <p:cNvSpPr/>
            <p:nvPr/>
          </p:nvSpPr>
          <p:spPr bwMode="auto">
            <a:xfrm>
              <a:off x="7578472" y="2370072"/>
              <a:ext cx="277583" cy="280153"/>
            </a:xfrm>
            <a:custGeom>
              <a:avLst/>
              <a:gdLst>
                <a:gd name="T0" fmla="*/ 10 w 91"/>
                <a:gd name="T1" fmla="*/ 65 h 92"/>
                <a:gd name="T2" fmla="*/ 64 w 91"/>
                <a:gd name="T3" fmla="*/ 81 h 92"/>
                <a:gd name="T4" fmla="*/ 81 w 91"/>
                <a:gd name="T5" fmla="*/ 27 h 92"/>
                <a:gd name="T6" fmla="*/ 27 w 91"/>
                <a:gd name="T7" fmla="*/ 10 h 92"/>
                <a:gd name="T8" fmla="*/ 10 w 91"/>
                <a:gd name="T9" fmla="*/ 65 h 92"/>
              </a:gdLst>
              <a:ahLst/>
              <a:cxnLst>
                <a:cxn ang="0">
                  <a:pos x="T0" y="T1"/>
                </a:cxn>
                <a:cxn ang="0">
                  <a:pos x="T2" y="T3"/>
                </a:cxn>
                <a:cxn ang="0">
                  <a:pos x="T4" y="T5"/>
                </a:cxn>
                <a:cxn ang="0">
                  <a:pos x="T6" y="T7"/>
                </a:cxn>
                <a:cxn ang="0">
                  <a:pos x="T8" y="T9"/>
                </a:cxn>
              </a:cxnLst>
              <a:rect l="0" t="0" r="r" b="b"/>
              <a:pathLst>
                <a:path w="91" h="92">
                  <a:moveTo>
                    <a:pt x="10" y="65"/>
                  </a:moveTo>
                  <a:cubicBezTo>
                    <a:pt x="20" y="84"/>
                    <a:pt x="45" y="92"/>
                    <a:pt x="64" y="81"/>
                  </a:cubicBezTo>
                  <a:cubicBezTo>
                    <a:pt x="84" y="71"/>
                    <a:pt x="91" y="47"/>
                    <a:pt x="81" y="27"/>
                  </a:cubicBezTo>
                  <a:cubicBezTo>
                    <a:pt x="70" y="8"/>
                    <a:pt x="46" y="0"/>
                    <a:pt x="27" y="10"/>
                  </a:cubicBezTo>
                  <a:cubicBezTo>
                    <a:pt x="7" y="21"/>
                    <a:pt x="0" y="45"/>
                    <a:pt x="10" y="65"/>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2" name="Freeform 41"/>
            <p:cNvSpPr/>
            <p:nvPr/>
          </p:nvSpPr>
          <p:spPr bwMode="auto">
            <a:xfrm>
              <a:off x="9278669" y="1314999"/>
              <a:ext cx="1100051" cy="1101336"/>
            </a:xfrm>
            <a:custGeom>
              <a:avLst/>
              <a:gdLst>
                <a:gd name="T0" fmla="*/ 362 w 362"/>
                <a:gd name="T1" fmla="*/ 362 h 362"/>
                <a:gd name="T2" fmla="*/ 346 w 362"/>
                <a:gd name="T3" fmla="*/ 362 h 362"/>
                <a:gd name="T4" fmla="*/ 0 w 362"/>
                <a:gd name="T5" fmla="*/ 16 h 362"/>
                <a:gd name="T6" fmla="*/ 0 w 362"/>
                <a:gd name="T7" fmla="*/ 0 h 362"/>
                <a:gd name="T8" fmla="*/ 362 w 362"/>
                <a:gd name="T9" fmla="*/ 362 h 362"/>
              </a:gdLst>
              <a:ahLst/>
              <a:cxnLst>
                <a:cxn ang="0">
                  <a:pos x="T0" y="T1"/>
                </a:cxn>
                <a:cxn ang="0">
                  <a:pos x="T2" y="T3"/>
                </a:cxn>
                <a:cxn ang="0">
                  <a:pos x="T4" y="T5"/>
                </a:cxn>
                <a:cxn ang="0">
                  <a:pos x="T6" y="T7"/>
                </a:cxn>
                <a:cxn ang="0">
                  <a:pos x="T8" y="T9"/>
                </a:cxn>
              </a:cxnLst>
              <a:rect l="0" t="0" r="r" b="b"/>
              <a:pathLst>
                <a:path w="362" h="362">
                  <a:moveTo>
                    <a:pt x="362" y="362"/>
                  </a:moveTo>
                  <a:cubicBezTo>
                    <a:pt x="346" y="362"/>
                    <a:pt x="346" y="362"/>
                    <a:pt x="346" y="362"/>
                  </a:cubicBezTo>
                  <a:cubicBezTo>
                    <a:pt x="346" y="171"/>
                    <a:pt x="191" y="16"/>
                    <a:pt x="0" y="16"/>
                  </a:cubicBezTo>
                  <a:cubicBezTo>
                    <a:pt x="0" y="0"/>
                    <a:pt x="0" y="0"/>
                    <a:pt x="0" y="0"/>
                  </a:cubicBezTo>
                  <a:cubicBezTo>
                    <a:pt x="200" y="0"/>
                    <a:pt x="362" y="162"/>
                    <a:pt x="362" y="362"/>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3" name="Freeform 42"/>
            <p:cNvSpPr/>
            <p:nvPr/>
          </p:nvSpPr>
          <p:spPr bwMode="auto">
            <a:xfrm>
              <a:off x="9216984" y="1261025"/>
              <a:ext cx="100239" cy="154213"/>
            </a:xfrm>
            <a:custGeom>
              <a:avLst/>
              <a:gdLst>
                <a:gd name="T0" fmla="*/ 78 w 78"/>
                <a:gd name="T1" fmla="*/ 0 h 120"/>
                <a:gd name="T2" fmla="*/ 0 w 78"/>
                <a:gd name="T3" fmla="*/ 56 h 120"/>
                <a:gd name="T4" fmla="*/ 74 w 78"/>
                <a:gd name="T5" fmla="*/ 120 h 120"/>
                <a:gd name="T6" fmla="*/ 78 w 78"/>
                <a:gd name="T7" fmla="*/ 0 h 120"/>
              </a:gdLst>
              <a:ahLst/>
              <a:cxnLst>
                <a:cxn ang="0">
                  <a:pos x="T0" y="T1"/>
                </a:cxn>
                <a:cxn ang="0">
                  <a:pos x="T2" y="T3"/>
                </a:cxn>
                <a:cxn ang="0">
                  <a:pos x="T4" y="T5"/>
                </a:cxn>
                <a:cxn ang="0">
                  <a:pos x="T6" y="T7"/>
                </a:cxn>
              </a:cxnLst>
              <a:rect l="0" t="0" r="r" b="b"/>
              <a:pathLst>
                <a:path w="78" h="120">
                  <a:moveTo>
                    <a:pt x="78" y="0"/>
                  </a:moveTo>
                  <a:lnTo>
                    <a:pt x="0" y="56"/>
                  </a:lnTo>
                  <a:lnTo>
                    <a:pt x="74" y="120"/>
                  </a:lnTo>
                  <a:lnTo>
                    <a:pt x="78" y="0"/>
                  </a:ln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4" name="Oval 43"/>
            <p:cNvSpPr>
              <a:spLocks noChangeArrowheads="1"/>
            </p:cNvSpPr>
            <p:nvPr/>
          </p:nvSpPr>
          <p:spPr bwMode="auto">
            <a:xfrm>
              <a:off x="9886524" y="1501340"/>
              <a:ext cx="355974" cy="358545"/>
            </a:xfrm>
            <a:prstGeom prst="ellipse">
              <a:avLst/>
            </a:pr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6" name="TextBox 29"/>
            <p:cNvSpPr txBox="1"/>
            <p:nvPr/>
          </p:nvSpPr>
          <p:spPr>
            <a:xfrm>
              <a:off x="9865407" y="1521285"/>
              <a:ext cx="387925" cy="348040"/>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en-US" sz="1200" b="1" i="0" u="none" strike="noStrike" kern="1200" cap="none" spc="0" normalizeH="0" baseline="0" noProof="0">
                  <a:ln>
                    <a:noFill/>
                  </a:ln>
                  <a:solidFill>
                    <a:prstClr val="white"/>
                  </a:solidFill>
                  <a:effectLst/>
                  <a:uLnTx/>
                  <a:uFillTx/>
                  <a:ea typeface="Noto Sans S Chinese Regular" panose="020B0500000000000000" pitchFamily="34" charset="-122"/>
                  <a:cs typeface="+mn-lt"/>
                </a:rPr>
                <a:t>03</a:t>
              </a:r>
            </a:p>
          </p:txBody>
        </p:sp>
        <p:sp>
          <p:nvSpPr>
            <p:cNvPr id="38" name="AutoShape 115"/>
            <p:cNvSpPr>
              <a:spLocks noChangeAspect="1"/>
            </p:cNvSpPr>
            <p:nvPr/>
          </p:nvSpPr>
          <p:spPr bwMode="auto">
            <a:xfrm>
              <a:off x="8370754" y="3796486"/>
              <a:ext cx="496025" cy="4961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lstStyle/>
            <a:p>
              <a:pPr marL="0" marR="0" lvl="0" indent="0" algn="l" defTabSz="456565" rtl="0" eaLnBrk="1" fontAlgn="auto" latinLnBrk="0" hangingPunct="1">
                <a:lnSpc>
                  <a:spcPct val="140000"/>
                </a:lnSpc>
                <a:spcBef>
                  <a:spcPts val="0"/>
                </a:spcBef>
                <a:spcAft>
                  <a:spcPts val="0"/>
                </a:spcAft>
                <a:buClrTx/>
                <a:buSzTx/>
                <a:buFontTx/>
                <a:buNone/>
                <a:defRPr/>
              </a:pPr>
              <a:endParaRPr kumimoji="0" lang="es-ES" sz="3200" b="0" i="0" u="none" strike="noStrike" kern="1200" cap="none" spc="0" normalizeH="0" baseline="0" noProof="0" dirty="0">
                <a:ln>
                  <a:noFill/>
                </a:ln>
                <a:solidFill>
                  <a:srgbClr val="44CEB9"/>
                </a:solidFill>
                <a:effectLst>
                  <a:outerShdw blurRad="38100" dist="38100" dir="2700000" algn="tl">
                    <a:srgbClr val="000000"/>
                  </a:outerShdw>
                </a:effectLst>
                <a:uLnTx/>
                <a:uFillTx/>
                <a:ea typeface="Noto Sans S Chinese Regular" panose="020B0500000000000000" pitchFamily="34" charset="-122"/>
                <a:cs typeface="+mn-lt"/>
                <a:sym typeface="Gill Sans" charset="0"/>
              </a:endParaRPr>
            </a:p>
          </p:txBody>
        </p:sp>
        <p:sp>
          <p:nvSpPr>
            <p:cNvPr id="39" name="Freeform 290"/>
            <p:cNvSpPr>
              <a:spLocks noChangeAspect="1" noChangeArrowheads="1"/>
            </p:cNvSpPr>
            <p:nvPr/>
          </p:nvSpPr>
          <p:spPr bwMode="auto">
            <a:xfrm>
              <a:off x="7755574" y="1904644"/>
              <a:ext cx="276540" cy="214190"/>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p:spPr>
          <p:txBody>
            <a:bodyPr wrap="none" lIns="182843" tIns="91422" rIns="182843" bIns="91422" anchor="ctr"/>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ea typeface="Noto Sans S Chinese Regular" panose="020B0500000000000000" pitchFamily="34" charset="-122"/>
                <a:cs typeface="+mn-lt"/>
              </a:endParaRPr>
            </a:p>
          </p:txBody>
        </p:sp>
        <p:grpSp>
          <p:nvGrpSpPr>
            <p:cNvPr id="40" name="Group 4700"/>
            <p:cNvGrpSpPr>
              <a:grpSpLocks noChangeAspect="1"/>
            </p:cNvGrpSpPr>
            <p:nvPr/>
          </p:nvGrpSpPr>
          <p:grpSpPr bwMode="auto">
            <a:xfrm>
              <a:off x="8973178" y="2120702"/>
              <a:ext cx="619319" cy="619480"/>
              <a:chOff x="3062288" y="3998912"/>
              <a:chExt cx="412750" cy="412750"/>
            </a:xfrm>
            <a:solidFill>
              <a:schemeClr val="bg1"/>
            </a:solidFill>
          </p:grpSpPr>
          <p:sp>
            <p:nvSpPr>
              <p:cNvPr id="41"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p:spPr>
            <p:txBody>
              <a:bodyPr wrap="none" anchor="ctr"/>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ea typeface="Noto Sans S Chinese Regular" panose="020B0500000000000000" pitchFamily="34" charset="-122"/>
                  <a:cs typeface="+mn-lt"/>
                </a:endParaRPr>
              </a:p>
            </p:txBody>
          </p:sp>
          <p:sp>
            <p:nvSpPr>
              <p:cNvPr id="42"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p:spPr>
            <p:txBody>
              <a:bodyPr wrap="none" anchor="ctr"/>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ea typeface="Noto Sans S Chinese Regular" panose="020B0500000000000000" pitchFamily="34" charset="-122"/>
                  <a:cs typeface="+mn-lt"/>
                </a:endParaRPr>
              </a:p>
            </p:txBody>
          </p:sp>
          <p:sp>
            <p:nvSpPr>
              <p:cNvPr id="43"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p:spPr>
            <p:txBody>
              <a:bodyPr wrap="none" anchor="ctr"/>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ea typeface="Noto Sans S Chinese Regular" panose="020B0500000000000000" pitchFamily="34" charset="-122"/>
                  <a:cs typeface="+mn-lt"/>
                </a:endParaRPr>
              </a:p>
            </p:txBody>
          </p:sp>
          <p:sp>
            <p:nvSpPr>
              <p:cNvPr id="44"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p:spPr>
            <p:txBody>
              <a:bodyPr wrap="none" anchor="ctr"/>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ea typeface="Noto Sans S Chinese Regular" panose="020B0500000000000000" pitchFamily="34" charset="-122"/>
                  <a:cs typeface="+mn-lt"/>
                </a:endParaRPr>
              </a:p>
            </p:txBody>
          </p:sp>
        </p:grpSp>
        <p:sp>
          <p:nvSpPr>
            <p:cNvPr id="45" name="Freeform 325"/>
            <p:cNvSpPr>
              <a:spLocks noChangeAspect="1" noChangeArrowheads="1"/>
            </p:cNvSpPr>
            <p:nvPr/>
          </p:nvSpPr>
          <p:spPr bwMode="auto">
            <a:xfrm>
              <a:off x="9873466" y="3519717"/>
              <a:ext cx="269000" cy="362166"/>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p:spPr>
          <p:txBody>
            <a:bodyPr wrap="none" lIns="243785" tIns="121892" rIns="243785" bIns="121892" anchor="ctr"/>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ea typeface="Noto Sans S Chinese Regular" panose="020B0500000000000000" pitchFamily="34" charset="-122"/>
                <a:cs typeface="+mn-lt"/>
              </a:endParaRPr>
            </a:p>
          </p:txBody>
        </p:sp>
        <p:grpSp>
          <p:nvGrpSpPr>
            <p:cNvPr id="46" name="Group 41"/>
            <p:cNvGrpSpPr/>
            <p:nvPr/>
          </p:nvGrpSpPr>
          <p:grpSpPr>
            <a:xfrm>
              <a:off x="8071408" y="5674165"/>
              <a:ext cx="1094715" cy="1024810"/>
              <a:chOff x="4640262" y="2296293"/>
              <a:chExt cx="1094715" cy="1024810"/>
            </a:xfrm>
            <a:solidFill>
              <a:schemeClr val="tx1">
                <a:lumMod val="65000"/>
                <a:lumOff val="35000"/>
              </a:schemeClr>
            </a:solidFill>
          </p:grpSpPr>
          <p:sp>
            <p:nvSpPr>
              <p:cNvPr id="47" name="Freeform 52"/>
              <p:cNvSpPr/>
              <p:nvPr/>
            </p:nvSpPr>
            <p:spPr bwMode="auto">
              <a:xfrm>
                <a:off x="4640262" y="2296293"/>
                <a:ext cx="1094715" cy="511465"/>
              </a:xfrm>
              <a:custGeom>
                <a:avLst/>
                <a:gdLst>
                  <a:gd name="T0" fmla="*/ 22 w 244"/>
                  <a:gd name="T1" fmla="*/ 0 h 114"/>
                  <a:gd name="T2" fmla="*/ 223 w 244"/>
                  <a:gd name="T3" fmla="*/ 0 h 114"/>
                  <a:gd name="T4" fmla="*/ 228 w 244"/>
                  <a:gd name="T5" fmla="*/ 1 h 114"/>
                  <a:gd name="T6" fmla="*/ 233 w 244"/>
                  <a:gd name="T7" fmla="*/ 2 h 114"/>
                  <a:gd name="T8" fmla="*/ 237 w 244"/>
                  <a:gd name="T9" fmla="*/ 6 h 114"/>
                  <a:gd name="T10" fmla="*/ 240 w 244"/>
                  <a:gd name="T11" fmla="*/ 10 h 114"/>
                  <a:gd name="T12" fmla="*/ 242 w 244"/>
                  <a:gd name="T13" fmla="*/ 14 h 114"/>
                  <a:gd name="T14" fmla="*/ 244 w 244"/>
                  <a:gd name="T15" fmla="*/ 19 h 114"/>
                  <a:gd name="T16" fmla="*/ 244 w 244"/>
                  <a:gd name="T17" fmla="*/ 30 h 114"/>
                  <a:gd name="T18" fmla="*/ 238 w 244"/>
                  <a:gd name="T19" fmla="*/ 39 h 114"/>
                  <a:gd name="T20" fmla="*/ 229 w 244"/>
                  <a:gd name="T21" fmla="*/ 46 h 114"/>
                  <a:gd name="T22" fmla="*/ 29 w 244"/>
                  <a:gd name="T23" fmla="*/ 111 h 114"/>
                  <a:gd name="T24" fmla="*/ 25 w 244"/>
                  <a:gd name="T25" fmla="*/ 112 h 114"/>
                  <a:gd name="T26" fmla="*/ 22 w 244"/>
                  <a:gd name="T27" fmla="*/ 114 h 114"/>
                  <a:gd name="T28" fmla="*/ 17 w 244"/>
                  <a:gd name="T29" fmla="*/ 114 h 114"/>
                  <a:gd name="T30" fmla="*/ 13 w 244"/>
                  <a:gd name="T31" fmla="*/ 112 h 114"/>
                  <a:gd name="T32" fmla="*/ 9 w 244"/>
                  <a:gd name="T33" fmla="*/ 111 h 114"/>
                  <a:gd name="T34" fmla="*/ 7 w 244"/>
                  <a:gd name="T35" fmla="*/ 108 h 114"/>
                  <a:gd name="T36" fmla="*/ 4 w 244"/>
                  <a:gd name="T37" fmla="*/ 106 h 114"/>
                  <a:gd name="T38" fmla="*/ 2 w 244"/>
                  <a:gd name="T39" fmla="*/ 102 h 114"/>
                  <a:gd name="T40" fmla="*/ 2 w 244"/>
                  <a:gd name="T41" fmla="*/ 91 h 114"/>
                  <a:gd name="T42" fmla="*/ 7 w 244"/>
                  <a:gd name="T43" fmla="*/ 85 h 114"/>
                  <a:gd name="T44" fmla="*/ 16 w 244"/>
                  <a:gd name="T45" fmla="*/ 80 h 114"/>
                  <a:gd name="T46" fmla="*/ 89 w 244"/>
                  <a:gd name="T47" fmla="*/ 67 h 114"/>
                  <a:gd name="T48" fmla="*/ 22 w 244"/>
                  <a:gd name="T49" fmla="*/ 67 h 114"/>
                  <a:gd name="T50" fmla="*/ 13 w 244"/>
                  <a:gd name="T51" fmla="*/ 63 h 114"/>
                  <a:gd name="T52" fmla="*/ 7 w 244"/>
                  <a:gd name="T53" fmla="*/ 53 h 114"/>
                  <a:gd name="T54" fmla="*/ 3 w 244"/>
                  <a:gd name="T55" fmla="*/ 43 h 114"/>
                  <a:gd name="T56" fmla="*/ 0 w 244"/>
                  <a:gd name="T57" fmla="*/ 33 h 114"/>
                  <a:gd name="T58" fmla="*/ 3 w 244"/>
                  <a:gd name="T59" fmla="*/ 23 h 114"/>
                  <a:gd name="T60" fmla="*/ 7 w 244"/>
                  <a:gd name="T61" fmla="*/ 12 h 114"/>
                  <a:gd name="T62" fmla="*/ 13 w 244"/>
                  <a:gd name="T63" fmla="*/ 4 h 114"/>
                  <a:gd name="T64" fmla="*/ 22 w 244"/>
                  <a:gd name="T6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 h="114">
                    <a:moveTo>
                      <a:pt x="22" y="0"/>
                    </a:moveTo>
                    <a:lnTo>
                      <a:pt x="223" y="0"/>
                    </a:lnTo>
                    <a:lnTo>
                      <a:pt x="228" y="1"/>
                    </a:lnTo>
                    <a:lnTo>
                      <a:pt x="233" y="2"/>
                    </a:lnTo>
                    <a:lnTo>
                      <a:pt x="237" y="6"/>
                    </a:lnTo>
                    <a:lnTo>
                      <a:pt x="240" y="10"/>
                    </a:lnTo>
                    <a:lnTo>
                      <a:pt x="242" y="14"/>
                    </a:lnTo>
                    <a:lnTo>
                      <a:pt x="244" y="19"/>
                    </a:lnTo>
                    <a:lnTo>
                      <a:pt x="244" y="30"/>
                    </a:lnTo>
                    <a:lnTo>
                      <a:pt x="238" y="39"/>
                    </a:lnTo>
                    <a:lnTo>
                      <a:pt x="229" y="46"/>
                    </a:lnTo>
                    <a:lnTo>
                      <a:pt x="29" y="111"/>
                    </a:lnTo>
                    <a:lnTo>
                      <a:pt x="25" y="112"/>
                    </a:lnTo>
                    <a:lnTo>
                      <a:pt x="22" y="114"/>
                    </a:lnTo>
                    <a:lnTo>
                      <a:pt x="17" y="114"/>
                    </a:lnTo>
                    <a:lnTo>
                      <a:pt x="13" y="112"/>
                    </a:lnTo>
                    <a:lnTo>
                      <a:pt x="9" y="111"/>
                    </a:lnTo>
                    <a:lnTo>
                      <a:pt x="7" y="108"/>
                    </a:lnTo>
                    <a:lnTo>
                      <a:pt x="4" y="106"/>
                    </a:lnTo>
                    <a:lnTo>
                      <a:pt x="2" y="102"/>
                    </a:lnTo>
                    <a:lnTo>
                      <a:pt x="2" y="91"/>
                    </a:lnTo>
                    <a:lnTo>
                      <a:pt x="7" y="85"/>
                    </a:lnTo>
                    <a:lnTo>
                      <a:pt x="16" y="80"/>
                    </a:lnTo>
                    <a:lnTo>
                      <a:pt x="89" y="67"/>
                    </a:lnTo>
                    <a:lnTo>
                      <a:pt x="22" y="67"/>
                    </a:lnTo>
                    <a:lnTo>
                      <a:pt x="13" y="63"/>
                    </a:lnTo>
                    <a:lnTo>
                      <a:pt x="7" y="53"/>
                    </a:lnTo>
                    <a:lnTo>
                      <a:pt x="3" y="43"/>
                    </a:lnTo>
                    <a:lnTo>
                      <a:pt x="0" y="33"/>
                    </a:lnTo>
                    <a:lnTo>
                      <a:pt x="3" y="23"/>
                    </a:lnTo>
                    <a:lnTo>
                      <a:pt x="7" y="12"/>
                    </a:lnTo>
                    <a:lnTo>
                      <a:pt x="13" y="4"/>
                    </a:lnTo>
                    <a:lnTo>
                      <a:pt x="22" y="0"/>
                    </a:lnTo>
                    <a:close/>
                  </a:path>
                </a:pathLst>
              </a:custGeom>
              <a:solidFill>
                <a:srgbClr val="FFA300"/>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48" name="Freeform 53"/>
              <p:cNvSpPr/>
              <p:nvPr/>
            </p:nvSpPr>
            <p:spPr bwMode="auto">
              <a:xfrm>
                <a:off x="4644748" y="2585311"/>
                <a:ext cx="1085742" cy="735792"/>
              </a:xfrm>
              <a:custGeom>
                <a:avLst/>
                <a:gdLst>
                  <a:gd name="T0" fmla="*/ 214 w 242"/>
                  <a:gd name="T1" fmla="*/ 0 h 164"/>
                  <a:gd name="T2" fmla="*/ 226 w 242"/>
                  <a:gd name="T3" fmla="*/ 0 h 164"/>
                  <a:gd name="T4" fmla="*/ 235 w 242"/>
                  <a:gd name="T5" fmla="*/ 5 h 164"/>
                  <a:gd name="T6" fmla="*/ 240 w 242"/>
                  <a:gd name="T7" fmla="*/ 16 h 164"/>
                  <a:gd name="T8" fmla="*/ 242 w 242"/>
                  <a:gd name="T9" fmla="*/ 25 h 164"/>
                  <a:gd name="T10" fmla="*/ 239 w 242"/>
                  <a:gd name="T11" fmla="*/ 34 h 164"/>
                  <a:gd name="T12" fmla="*/ 235 w 242"/>
                  <a:gd name="T13" fmla="*/ 42 h 164"/>
                  <a:gd name="T14" fmla="*/ 227 w 242"/>
                  <a:gd name="T15" fmla="*/ 47 h 164"/>
                  <a:gd name="T16" fmla="*/ 154 w 242"/>
                  <a:gd name="T17" fmla="*/ 80 h 164"/>
                  <a:gd name="T18" fmla="*/ 221 w 242"/>
                  <a:gd name="T19" fmla="*/ 80 h 164"/>
                  <a:gd name="T20" fmla="*/ 229 w 242"/>
                  <a:gd name="T21" fmla="*/ 81 h 164"/>
                  <a:gd name="T22" fmla="*/ 235 w 242"/>
                  <a:gd name="T23" fmla="*/ 84 h 164"/>
                  <a:gd name="T24" fmla="*/ 240 w 242"/>
                  <a:gd name="T25" fmla="*/ 89 h 164"/>
                  <a:gd name="T26" fmla="*/ 242 w 242"/>
                  <a:gd name="T27" fmla="*/ 97 h 164"/>
                  <a:gd name="T28" fmla="*/ 240 w 242"/>
                  <a:gd name="T29" fmla="*/ 105 h 164"/>
                  <a:gd name="T30" fmla="*/ 235 w 242"/>
                  <a:gd name="T31" fmla="*/ 109 h 164"/>
                  <a:gd name="T32" fmla="*/ 229 w 242"/>
                  <a:gd name="T33" fmla="*/ 113 h 164"/>
                  <a:gd name="T34" fmla="*/ 221 w 242"/>
                  <a:gd name="T35" fmla="*/ 113 h 164"/>
                  <a:gd name="T36" fmla="*/ 202 w 242"/>
                  <a:gd name="T37" fmla="*/ 113 h 164"/>
                  <a:gd name="T38" fmla="*/ 170 w 242"/>
                  <a:gd name="T39" fmla="*/ 164 h 164"/>
                  <a:gd name="T40" fmla="*/ 70 w 242"/>
                  <a:gd name="T41" fmla="*/ 164 h 164"/>
                  <a:gd name="T42" fmla="*/ 39 w 242"/>
                  <a:gd name="T43" fmla="*/ 113 h 164"/>
                  <a:gd name="T44" fmla="*/ 20 w 242"/>
                  <a:gd name="T45" fmla="*/ 113 h 164"/>
                  <a:gd name="T46" fmla="*/ 10 w 242"/>
                  <a:gd name="T47" fmla="*/ 110 h 164"/>
                  <a:gd name="T48" fmla="*/ 3 w 242"/>
                  <a:gd name="T49" fmla="*/ 101 h 164"/>
                  <a:gd name="T50" fmla="*/ 0 w 242"/>
                  <a:gd name="T51" fmla="*/ 92 h 164"/>
                  <a:gd name="T52" fmla="*/ 0 w 242"/>
                  <a:gd name="T53" fmla="*/ 80 h 164"/>
                  <a:gd name="T54" fmla="*/ 5 w 242"/>
                  <a:gd name="T55" fmla="*/ 70 h 164"/>
                  <a:gd name="T56" fmla="*/ 14 w 242"/>
                  <a:gd name="T57" fmla="*/ 63 h 164"/>
                  <a:gd name="T58" fmla="*/ 214 w 242"/>
                  <a:gd name="T5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2" h="164">
                    <a:moveTo>
                      <a:pt x="214" y="0"/>
                    </a:moveTo>
                    <a:lnTo>
                      <a:pt x="226" y="0"/>
                    </a:lnTo>
                    <a:lnTo>
                      <a:pt x="235" y="5"/>
                    </a:lnTo>
                    <a:lnTo>
                      <a:pt x="240" y="16"/>
                    </a:lnTo>
                    <a:lnTo>
                      <a:pt x="242" y="25"/>
                    </a:lnTo>
                    <a:lnTo>
                      <a:pt x="239" y="34"/>
                    </a:lnTo>
                    <a:lnTo>
                      <a:pt x="235" y="42"/>
                    </a:lnTo>
                    <a:lnTo>
                      <a:pt x="227" y="47"/>
                    </a:lnTo>
                    <a:lnTo>
                      <a:pt x="154" y="80"/>
                    </a:lnTo>
                    <a:lnTo>
                      <a:pt x="221" y="80"/>
                    </a:lnTo>
                    <a:lnTo>
                      <a:pt x="229" y="81"/>
                    </a:lnTo>
                    <a:lnTo>
                      <a:pt x="235" y="84"/>
                    </a:lnTo>
                    <a:lnTo>
                      <a:pt x="240" y="89"/>
                    </a:lnTo>
                    <a:lnTo>
                      <a:pt x="242" y="97"/>
                    </a:lnTo>
                    <a:lnTo>
                      <a:pt x="240" y="105"/>
                    </a:lnTo>
                    <a:lnTo>
                      <a:pt x="235" y="109"/>
                    </a:lnTo>
                    <a:lnTo>
                      <a:pt x="229" y="113"/>
                    </a:lnTo>
                    <a:lnTo>
                      <a:pt x="221" y="113"/>
                    </a:lnTo>
                    <a:lnTo>
                      <a:pt x="202" y="113"/>
                    </a:lnTo>
                    <a:lnTo>
                      <a:pt x="170" y="164"/>
                    </a:lnTo>
                    <a:lnTo>
                      <a:pt x="70" y="164"/>
                    </a:lnTo>
                    <a:lnTo>
                      <a:pt x="39" y="113"/>
                    </a:lnTo>
                    <a:lnTo>
                      <a:pt x="20" y="113"/>
                    </a:lnTo>
                    <a:lnTo>
                      <a:pt x="10" y="110"/>
                    </a:lnTo>
                    <a:lnTo>
                      <a:pt x="3" y="101"/>
                    </a:lnTo>
                    <a:lnTo>
                      <a:pt x="0" y="92"/>
                    </a:lnTo>
                    <a:lnTo>
                      <a:pt x="0" y="80"/>
                    </a:lnTo>
                    <a:lnTo>
                      <a:pt x="5" y="70"/>
                    </a:lnTo>
                    <a:lnTo>
                      <a:pt x="14" y="63"/>
                    </a:lnTo>
                    <a:lnTo>
                      <a:pt x="214" y="0"/>
                    </a:lnTo>
                    <a:close/>
                  </a:path>
                </a:pathLst>
              </a:custGeom>
              <a:solidFill>
                <a:srgbClr val="FFA300"/>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grpSp>
      </p:grpSp>
      <p:grpSp>
        <p:nvGrpSpPr>
          <p:cNvPr id="72" name="Group 71"/>
          <p:cNvGrpSpPr/>
          <p:nvPr/>
        </p:nvGrpSpPr>
        <p:grpSpPr>
          <a:xfrm>
            <a:off x="994602" y="1635358"/>
            <a:ext cx="277647" cy="276819"/>
            <a:chOff x="2138511" y="2464802"/>
            <a:chExt cx="354012" cy="352956"/>
          </a:xfrm>
          <a:solidFill>
            <a:srgbClr val="FFA300"/>
          </a:solidFill>
        </p:grpSpPr>
        <p:sp>
          <p:nvSpPr>
            <p:cNvPr id="73" name="Oval 72"/>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74" name="Freeform 7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grpSp>
      <p:grpSp>
        <p:nvGrpSpPr>
          <p:cNvPr id="75" name="Group 74"/>
          <p:cNvGrpSpPr/>
          <p:nvPr/>
        </p:nvGrpSpPr>
        <p:grpSpPr>
          <a:xfrm>
            <a:off x="994602" y="3174201"/>
            <a:ext cx="277647" cy="276819"/>
            <a:chOff x="2138511" y="2464802"/>
            <a:chExt cx="354012" cy="352956"/>
          </a:xfrm>
          <a:solidFill>
            <a:srgbClr val="1BA98F"/>
          </a:solidFill>
        </p:grpSpPr>
        <p:sp>
          <p:nvSpPr>
            <p:cNvPr id="76" name="Oval 75"/>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77"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grpSp>
      <p:grpSp>
        <p:nvGrpSpPr>
          <p:cNvPr id="78" name="Group 77"/>
          <p:cNvGrpSpPr/>
          <p:nvPr/>
        </p:nvGrpSpPr>
        <p:grpSpPr>
          <a:xfrm>
            <a:off x="994602" y="4581454"/>
            <a:ext cx="277647" cy="276819"/>
            <a:chOff x="2138511" y="2464802"/>
            <a:chExt cx="354012" cy="352956"/>
          </a:xfrm>
          <a:solidFill>
            <a:srgbClr val="FB4631"/>
          </a:solidFill>
        </p:grpSpPr>
        <p:sp>
          <p:nvSpPr>
            <p:cNvPr id="79" name="Oval 78"/>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80" name="Freeform 79"/>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grpSp>
      <p:grpSp>
        <p:nvGrpSpPr>
          <p:cNvPr id="87" name="Group 86"/>
          <p:cNvGrpSpPr/>
          <p:nvPr/>
        </p:nvGrpSpPr>
        <p:grpSpPr>
          <a:xfrm>
            <a:off x="8498002" y="1706211"/>
            <a:ext cx="277647" cy="276819"/>
            <a:chOff x="2138511" y="2464802"/>
            <a:chExt cx="354012" cy="352956"/>
          </a:xfrm>
          <a:solidFill>
            <a:srgbClr val="FB4631"/>
          </a:solidFill>
        </p:grpSpPr>
        <p:sp>
          <p:nvSpPr>
            <p:cNvPr id="88" name="Oval 87"/>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89" name="Freeform 8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grpSp>
      <p:grpSp>
        <p:nvGrpSpPr>
          <p:cNvPr id="90" name="Group 89"/>
          <p:cNvGrpSpPr/>
          <p:nvPr/>
        </p:nvGrpSpPr>
        <p:grpSpPr>
          <a:xfrm>
            <a:off x="8430798" y="4607245"/>
            <a:ext cx="277647" cy="276819"/>
            <a:chOff x="2138511" y="2464802"/>
            <a:chExt cx="354012" cy="352956"/>
          </a:xfrm>
          <a:solidFill>
            <a:srgbClr val="1BA98F"/>
          </a:solidFill>
        </p:grpSpPr>
        <p:sp>
          <p:nvSpPr>
            <p:cNvPr id="91" name="Oval 90"/>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92" name="Freeform 9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id-ID" sz="16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grpSp>
      <p:sp>
        <p:nvSpPr>
          <p:cNvPr id="101" name="Rectangle 29"/>
          <p:cNvSpPr/>
          <p:nvPr/>
        </p:nvSpPr>
        <p:spPr>
          <a:xfrm>
            <a:off x="1528813" y="1337172"/>
            <a:ext cx="2473325" cy="1116965"/>
          </a:xfrm>
          <a:prstGeom prst="rect">
            <a:avLst/>
          </a:prstGeom>
        </p:spPr>
        <p:txBody>
          <a:bodyPr wrap="square">
            <a:spAutoFit/>
          </a:bodyPr>
          <a:lstStyle/>
          <a:p>
            <a:pPr lvl="0" algn="just" defTabSz="456565" fontAlgn="auto">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在CSDN或GitHub博客上研究现有的方法（主要）；向朋友和老师求助。</a:t>
            </a:r>
          </a:p>
        </p:txBody>
      </p:sp>
      <p:sp>
        <p:nvSpPr>
          <p:cNvPr id="103" name="Rectangle 29"/>
          <p:cNvSpPr/>
          <p:nvPr/>
        </p:nvSpPr>
        <p:spPr>
          <a:xfrm>
            <a:off x="1533869" y="2873377"/>
            <a:ext cx="2473960" cy="1118255"/>
          </a:xfrm>
          <a:prstGeom prst="rect">
            <a:avLst/>
          </a:prstGeom>
        </p:spPr>
        <p:txBody>
          <a:bodyPr wrap="square">
            <a:spAutoFit/>
          </a:bodyPr>
          <a:lstStyle/>
          <a:p>
            <a:pPr lvl="0" algn="just" defTabSz="456565">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积极与团队成员沟通，确保我们所做的工作能满足团队中大多数人的期望。</a:t>
            </a:r>
          </a:p>
        </p:txBody>
      </p:sp>
      <p:sp>
        <p:nvSpPr>
          <p:cNvPr id="105" name="Rectangle 29"/>
          <p:cNvSpPr/>
          <p:nvPr/>
        </p:nvSpPr>
        <p:spPr>
          <a:xfrm>
            <a:off x="1537855" y="4304332"/>
            <a:ext cx="2473325" cy="1631216"/>
          </a:xfrm>
          <a:prstGeom prst="rect">
            <a:avLst/>
          </a:prstGeom>
        </p:spPr>
        <p:txBody>
          <a:bodyPr wrap="square">
            <a:spAutoFit/>
          </a:bodyPr>
          <a:lstStyle/>
          <a:p>
            <a:pPr lvl="0" algn="just" defTabSz="456565">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重新思考项目逻辑，包括代码的运行逻辑和图表逻辑，使代码成功运行，图标更加清晰简洁。模仿和学习前端布局，以满足我们的期望。</a:t>
            </a:r>
          </a:p>
        </p:txBody>
      </p:sp>
      <p:sp>
        <p:nvSpPr>
          <p:cNvPr id="107" name="Rectangle 29"/>
          <p:cNvSpPr/>
          <p:nvPr/>
        </p:nvSpPr>
        <p:spPr>
          <a:xfrm>
            <a:off x="8923015" y="1312289"/>
            <a:ext cx="2461260" cy="1631216"/>
          </a:xfrm>
          <a:prstGeom prst="rect">
            <a:avLst/>
          </a:prstGeom>
        </p:spPr>
        <p:txBody>
          <a:bodyPr wrap="square">
            <a:spAutoFit/>
          </a:bodyPr>
          <a:lstStyle/>
          <a:p>
            <a:pPr lvl="0" algn="just" defTabSz="456565">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提高工作效率和准确性。不仅是学习技术的效率，而且是在团队内完成工作安排的效率。尽量减少调试错误的时间。</a:t>
            </a:r>
          </a:p>
        </p:txBody>
      </p:sp>
      <p:sp>
        <p:nvSpPr>
          <p:cNvPr id="109" name="Rectangle 29"/>
          <p:cNvSpPr/>
          <p:nvPr/>
        </p:nvSpPr>
        <p:spPr>
          <a:xfrm>
            <a:off x="8969829" y="4304332"/>
            <a:ext cx="2461260" cy="1374735"/>
          </a:xfrm>
          <a:prstGeom prst="rect">
            <a:avLst/>
          </a:prstGeom>
        </p:spPr>
        <p:txBody>
          <a:bodyPr wrap="square">
            <a:spAutoFit/>
          </a:bodyPr>
          <a:lstStyle/>
          <a:p>
            <a:pPr lvl="0" algn="just" defTabSz="456565">
              <a:lnSpc>
                <a:spcPts val="2000"/>
              </a:lnSpc>
              <a:spcBef>
                <a:spcPts val="0"/>
              </a:spcBef>
              <a:spcAft>
                <a:spcPts val="0"/>
              </a:spcAft>
              <a:buClrTx/>
              <a:buSzTx/>
              <a:buFontTx/>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FZHei-B01S" panose="02010601030101010101" pitchFamily="2" charset="-122"/>
              </a:rPr>
              <a:t>选择合理，完善的开发架构，进行修改和缝合，减少花费不必要的时间，同时也能够提升准确性。</a:t>
            </a:r>
          </a:p>
        </p:txBody>
      </p:sp>
      <p:sp>
        <p:nvSpPr>
          <p:cNvPr id="11" name="文本框 10">
            <a:extLst>
              <a:ext uri="{FF2B5EF4-FFF2-40B4-BE49-F238E27FC236}">
                <a16:creationId xmlns:a16="http://schemas.microsoft.com/office/drawing/2014/main" id="{6C47EC7D-4F62-5E33-4362-775D86FE9A9E}"/>
              </a:ext>
            </a:extLst>
          </p:cNvPr>
          <p:cNvSpPr txBox="1"/>
          <p:nvPr/>
        </p:nvSpPr>
        <p:spPr>
          <a:xfrm>
            <a:off x="402135" y="400879"/>
            <a:ext cx="10344422"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SIX: </a:t>
            </a:r>
            <a:r>
              <a:rPr lang="en-US" altLang="zh-CN" sz="2400" b="1" dirty="0">
                <a:latin typeface="Century" panose="02040604050505020304" pitchFamily="18" charset="0"/>
              </a:rPr>
              <a:t>Problems &amp;&amp; Resolutions</a:t>
            </a:r>
            <a:endParaRPr lang="zh-CN" altLang="en-US" sz="2400" b="1" dirty="0">
              <a:latin typeface="Century" panose="02040604050505020304" pitchFamily="18" charset="0"/>
            </a:endParaRPr>
          </a:p>
        </p:txBody>
      </p:sp>
    </p:spTree>
    <p:extLst>
      <p:ext uri="{BB962C8B-B14F-4D97-AF65-F5344CB8AC3E}">
        <p14:creationId xmlns:p14="http://schemas.microsoft.com/office/powerpoint/2010/main" val="3749449989"/>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down)">
                                      <p:cBhvr>
                                        <p:cTn id="16" dur="500"/>
                                        <p:tgtEl>
                                          <p:spTgt spid="6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childTnLst>
                          </p:cTn>
                        </p:par>
                        <p:par>
                          <p:cTn id="37" fill="hold">
                            <p:stCondLst>
                              <p:cond delay="4000"/>
                            </p:stCondLst>
                            <p:childTnLst>
                              <p:par>
                                <p:cTn id="38" presetID="42" presetClass="entr" presetSubtype="0" fill="hold" grpId="0"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1000"/>
                                        <p:tgtEl>
                                          <p:spTgt spid="101"/>
                                        </p:tgtEl>
                                      </p:cBhvr>
                                    </p:animEffect>
                                    <p:anim calcmode="lin" valueType="num">
                                      <p:cBhvr>
                                        <p:cTn id="41" dur="1000" fill="hold"/>
                                        <p:tgtEl>
                                          <p:spTgt spid="101"/>
                                        </p:tgtEl>
                                        <p:attrNameLst>
                                          <p:attrName>ppt_x</p:attrName>
                                        </p:attrNameLst>
                                      </p:cBhvr>
                                      <p:tavLst>
                                        <p:tav tm="0">
                                          <p:val>
                                            <p:strVal val="#ppt_x"/>
                                          </p:val>
                                        </p:tav>
                                        <p:tav tm="100000">
                                          <p:val>
                                            <p:strVal val="#ppt_x"/>
                                          </p:val>
                                        </p:tav>
                                      </p:tavLst>
                                    </p:anim>
                                    <p:anim calcmode="lin" valueType="num">
                                      <p:cBhvr>
                                        <p:cTn id="42" dur="1000" fill="hold"/>
                                        <p:tgtEl>
                                          <p:spTgt spid="101"/>
                                        </p:tgtEl>
                                        <p:attrNameLst>
                                          <p:attrName>ppt_y</p:attrName>
                                        </p:attrNameLst>
                                      </p:cBhvr>
                                      <p:tavLst>
                                        <p:tav tm="0">
                                          <p:val>
                                            <p:strVal val="#ppt_y+.1"/>
                                          </p:val>
                                        </p:tav>
                                        <p:tav tm="100000">
                                          <p:val>
                                            <p:strVal val="#ppt_y"/>
                                          </p:val>
                                        </p:tav>
                                      </p:tavLst>
                                    </p:anim>
                                  </p:childTnLst>
                                </p:cTn>
                              </p:par>
                            </p:childTnLst>
                          </p:cTn>
                        </p:par>
                        <p:par>
                          <p:cTn id="43" fill="hold">
                            <p:stCondLst>
                              <p:cond delay="5000"/>
                            </p:stCondLst>
                            <p:childTnLst>
                              <p:par>
                                <p:cTn id="44" presetID="42" presetClass="entr" presetSubtype="0" fill="hold" grpId="0" nodeType="after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1000"/>
                                        <p:tgtEl>
                                          <p:spTgt spid="103"/>
                                        </p:tgtEl>
                                      </p:cBhvr>
                                    </p:animEffect>
                                    <p:anim calcmode="lin" valueType="num">
                                      <p:cBhvr>
                                        <p:cTn id="47" dur="1000" fill="hold"/>
                                        <p:tgtEl>
                                          <p:spTgt spid="103"/>
                                        </p:tgtEl>
                                        <p:attrNameLst>
                                          <p:attrName>ppt_x</p:attrName>
                                        </p:attrNameLst>
                                      </p:cBhvr>
                                      <p:tavLst>
                                        <p:tav tm="0">
                                          <p:val>
                                            <p:strVal val="#ppt_x"/>
                                          </p:val>
                                        </p:tav>
                                        <p:tav tm="100000">
                                          <p:val>
                                            <p:strVal val="#ppt_x"/>
                                          </p:val>
                                        </p:tav>
                                      </p:tavLst>
                                    </p:anim>
                                    <p:anim calcmode="lin" valueType="num">
                                      <p:cBhvr>
                                        <p:cTn id="48" dur="1000" fill="hold"/>
                                        <p:tgtEl>
                                          <p:spTgt spid="103"/>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42" presetClass="entr" presetSubtype="0" fill="hold" grpId="0" nodeType="after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1000"/>
                                        <p:tgtEl>
                                          <p:spTgt spid="105"/>
                                        </p:tgtEl>
                                      </p:cBhvr>
                                    </p:animEffect>
                                    <p:anim calcmode="lin" valueType="num">
                                      <p:cBhvr>
                                        <p:cTn id="53" dur="1000" fill="hold"/>
                                        <p:tgtEl>
                                          <p:spTgt spid="105"/>
                                        </p:tgtEl>
                                        <p:attrNameLst>
                                          <p:attrName>ppt_x</p:attrName>
                                        </p:attrNameLst>
                                      </p:cBhvr>
                                      <p:tavLst>
                                        <p:tav tm="0">
                                          <p:val>
                                            <p:strVal val="#ppt_x"/>
                                          </p:val>
                                        </p:tav>
                                        <p:tav tm="100000">
                                          <p:val>
                                            <p:strVal val="#ppt_x"/>
                                          </p:val>
                                        </p:tav>
                                      </p:tavLst>
                                    </p:anim>
                                    <p:anim calcmode="lin" valueType="num">
                                      <p:cBhvr>
                                        <p:cTn id="54" dur="1000" fill="hold"/>
                                        <p:tgtEl>
                                          <p:spTgt spid="105"/>
                                        </p:tgtEl>
                                        <p:attrNameLst>
                                          <p:attrName>ppt_y</p:attrName>
                                        </p:attrNameLst>
                                      </p:cBhvr>
                                      <p:tavLst>
                                        <p:tav tm="0">
                                          <p:val>
                                            <p:strVal val="#ppt_y+.1"/>
                                          </p:val>
                                        </p:tav>
                                        <p:tav tm="100000">
                                          <p:val>
                                            <p:strVal val="#ppt_y"/>
                                          </p:val>
                                        </p:tav>
                                      </p:tavLst>
                                    </p:anim>
                                  </p:childTnLst>
                                </p:cTn>
                              </p:par>
                            </p:childTnLst>
                          </p:cTn>
                        </p:par>
                        <p:par>
                          <p:cTn id="55" fill="hold">
                            <p:stCondLst>
                              <p:cond delay="7000"/>
                            </p:stCondLst>
                            <p:childTnLst>
                              <p:par>
                                <p:cTn id="56" presetID="42" presetClass="entr" presetSubtype="0" fill="hold" grpId="0" nodeType="after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1000"/>
                                        <p:tgtEl>
                                          <p:spTgt spid="107"/>
                                        </p:tgtEl>
                                      </p:cBhvr>
                                    </p:animEffect>
                                    <p:anim calcmode="lin" valueType="num">
                                      <p:cBhvr>
                                        <p:cTn id="59" dur="1000" fill="hold"/>
                                        <p:tgtEl>
                                          <p:spTgt spid="107"/>
                                        </p:tgtEl>
                                        <p:attrNameLst>
                                          <p:attrName>ppt_x</p:attrName>
                                        </p:attrNameLst>
                                      </p:cBhvr>
                                      <p:tavLst>
                                        <p:tav tm="0">
                                          <p:val>
                                            <p:strVal val="#ppt_x"/>
                                          </p:val>
                                        </p:tav>
                                        <p:tav tm="100000">
                                          <p:val>
                                            <p:strVal val="#ppt_x"/>
                                          </p:val>
                                        </p:tav>
                                      </p:tavLst>
                                    </p:anim>
                                    <p:anim calcmode="lin" valueType="num">
                                      <p:cBhvr>
                                        <p:cTn id="60" dur="1000" fill="hold"/>
                                        <p:tgtEl>
                                          <p:spTgt spid="107"/>
                                        </p:tgtEl>
                                        <p:attrNameLst>
                                          <p:attrName>ppt_y</p:attrName>
                                        </p:attrNameLst>
                                      </p:cBhvr>
                                      <p:tavLst>
                                        <p:tav tm="0">
                                          <p:val>
                                            <p:strVal val="#ppt_y+.1"/>
                                          </p:val>
                                        </p:tav>
                                        <p:tav tm="100000">
                                          <p:val>
                                            <p:strVal val="#ppt_y"/>
                                          </p:val>
                                        </p:tav>
                                      </p:tavLst>
                                    </p:anim>
                                  </p:childTnLst>
                                </p:cTn>
                              </p:par>
                            </p:childTnLst>
                          </p:cTn>
                        </p:par>
                        <p:par>
                          <p:cTn id="61" fill="hold">
                            <p:stCondLst>
                              <p:cond delay="8000"/>
                            </p:stCondLst>
                            <p:childTnLst>
                              <p:par>
                                <p:cTn id="62" presetID="42" presetClass="entr" presetSubtype="0" fill="hold" grpId="0" nodeType="after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1000"/>
                                        <p:tgtEl>
                                          <p:spTgt spid="109"/>
                                        </p:tgtEl>
                                      </p:cBhvr>
                                    </p:animEffect>
                                    <p:anim calcmode="lin" valueType="num">
                                      <p:cBhvr>
                                        <p:cTn id="65" dur="1000" fill="hold"/>
                                        <p:tgtEl>
                                          <p:spTgt spid="109"/>
                                        </p:tgtEl>
                                        <p:attrNameLst>
                                          <p:attrName>ppt_x</p:attrName>
                                        </p:attrNameLst>
                                      </p:cBhvr>
                                      <p:tavLst>
                                        <p:tav tm="0">
                                          <p:val>
                                            <p:strVal val="#ppt_x"/>
                                          </p:val>
                                        </p:tav>
                                        <p:tav tm="100000">
                                          <p:val>
                                            <p:strVal val="#ppt_x"/>
                                          </p:val>
                                        </p:tav>
                                      </p:tavLst>
                                    </p:anim>
                                    <p:anim calcmode="lin" valueType="num">
                                      <p:cBhvr>
                                        <p:cTn id="66" dur="1000" fill="hold"/>
                                        <p:tgtEl>
                                          <p:spTgt spid="109"/>
                                        </p:tgtEl>
                                        <p:attrNameLst>
                                          <p:attrName>ppt_y</p:attrName>
                                        </p:attrNameLst>
                                      </p:cBhvr>
                                      <p:tavLst>
                                        <p:tav tm="0">
                                          <p:val>
                                            <p:strVal val="#ppt_y+.1"/>
                                          </p:val>
                                        </p:tav>
                                        <p:tav tm="100000">
                                          <p:val>
                                            <p:strVal val="#ppt_y"/>
                                          </p:val>
                                        </p:tav>
                                      </p:tavLst>
                                    </p:anim>
                                  </p:childTnLst>
                                </p:cTn>
                              </p:par>
                            </p:childTnLst>
                          </p:cTn>
                        </p:par>
                        <p:par>
                          <p:cTn id="67" fill="hold">
                            <p:stCondLst>
                              <p:cond delay="9000"/>
                            </p:stCondLst>
                            <p:childTnLst>
                              <p:par>
                                <p:cTn id="68" presetID="22" presetClass="entr" presetSubtype="8" fill="hold" grpId="0"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1" grpId="0"/>
      <p:bldP spid="103" grpId="0"/>
      <p:bldP spid="105" grpId="0"/>
      <p:bldP spid="107" grpId="0"/>
      <p:bldP spid="10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1349826" y="1642427"/>
            <a:ext cx="10972800" cy="5453537"/>
            <a:chOff x="1545003" y="1476373"/>
            <a:chExt cx="7206719" cy="4274185"/>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1476373"/>
              <a:ext cx="7104662" cy="3135404"/>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entury" panose="02040604050505020304" pitchFamily="18" charset="0"/>
              </a:endParaRPr>
            </a:p>
          </p:txBody>
        </p:sp>
      </p:grpSp>
      <p:sp>
        <p:nvSpPr>
          <p:cNvPr id="34" name="文本框 33"/>
          <p:cNvSpPr txBox="1"/>
          <p:nvPr/>
        </p:nvSpPr>
        <p:spPr>
          <a:xfrm>
            <a:off x="4498056" y="3635969"/>
            <a:ext cx="7824570" cy="707886"/>
          </a:xfrm>
          <a:prstGeom prst="rect">
            <a:avLst/>
          </a:prstGeom>
          <a:noFill/>
        </p:spPr>
        <p:txBody>
          <a:bodyPr wrap="square" rtlCol="0">
            <a:spAutoFit/>
          </a:bodyPr>
          <a:lstStyle/>
          <a:p>
            <a:pPr algn="just"/>
            <a:r>
              <a:rPr lang="en-US" altLang="zh-CN" sz="4000" dirty="0">
                <a:solidFill>
                  <a:srgbClr val="101214"/>
                </a:solidFill>
                <a:latin typeface="Century" panose="02040604050505020304" pitchFamily="18" charset="0"/>
              </a:rPr>
              <a:t>Testing plan &amp;&amp; Testing review</a:t>
            </a:r>
            <a:endParaRPr lang="zh-CN" altLang="en-US" sz="4000" dirty="0">
              <a:latin typeface="Century" panose="02040604050505020304" pitchFamily="18" charset="0"/>
            </a:endParaRPr>
          </a:p>
        </p:txBody>
      </p:sp>
      <p:sp>
        <p:nvSpPr>
          <p:cNvPr id="35" name="文本框 34"/>
          <p:cNvSpPr txBox="1"/>
          <p:nvPr/>
        </p:nvSpPr>
        <p:spPr>
          <a:xfrm>
            <a:off x="1700332" y="1881643"/>
            <a:ext cx="2968673" cy="1754326"/>
          </a:xfrm>
          <a:prstGeom prst="rect">
            <a:avLst/>
          </a:prstGeom>
          <a:noFill/>
        </p:spPr>
        <p:txBody>
          <a:bodyPr wrap="square" rtlCol="0">
            <a:spAutoFit/>
          </a:bodyPr>
          <a:lstStyle/>
          <a:p>
            <a:pPr algn="ctr"/>
            <a:r>
              <a:rPr lang="en-US" altLang="zh-CN" sz="5400" dirty="0">
                <a:solidFill>
                  <a:schemeClr val="tx1">
                    <a:lumMod val="85000"/>
                    <a:lumOff val="15000"/>
                  </a:schemeClr>
                </a:solidFill>
                <a:latin typeface="Century" panose="02040604050505020304" pitchFamily="18" charset="0"/>
                <a:cs typeface="Aharoni" panose="02010803020104030203" pitchFamily="2" charset="-79"/>
              </a:rPr>
              <a:t>PART SEVEN</a:t>
            </a:r>
            <a:endParaRPr lang="zh-CN" altLang="en-US" sz="5400" dirty="0">
              <a:solidFill>
                <a:schemeClr val="tx1">
                  <a:lumMod val="85000"/>
                  <a:lumOff val="15000"/>
                </a:schemeClr>
              </a:solidFill>
              <a:latin typeface="Century" panose="02040604050505020304" pitchFamily="18" charset="0"/>
              <a:cs typeface="Aharoni" panose="02010803020104030203" pitchFamily="2" charset="-79"/>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1+#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9" name="文本框 8"/>
          <p:cNvSpPr txBox="1"/>
          <p:nvPr/>
        </p:nvSpPr>
        <p:spPr>
          <a:xfrm>
            <a:off x="402135" y="400879"/>
            <a:ext cx="10344422" cy="461665"/>
          </a:xfrm>
          <a:prstGeom prst="rect">
            <a:avLst/>
          </a:prstGeom>
          <a:noFill/>
        </p:spPr>
        <p:txBody>
          <a:bodyPr wrap="square" rtlCol="0">
            <a:spAutoFit/>
          </a:bodyPr>
          <a:lstStyle/>
          <a:p>
            <a:r>
              <a:rPr lang="en-US" altLang="zh-CN" sz="2400" dirty="0">
                <a:solidFill>
                  <a:schemeClr val="tx1">
                    <a:lumMod val="85000"/>
                    <a:lumOff val="15000"/>
                  </a:schemeClr>
                </a:solidFill>
                <a:latin typeface="Century" panose="02040604050505020304" pitchFamily="18" charset="0"/>
                <a:cs typeface="Aharoni" panose="02010803020104030203" pitchFamily="2" charset="-79"/>
              </a:rPr>
              <a:t>PART SEVEN : </a:t>
            </a:r>
            <a:r>
              <a:rPr lang="en-US" altLang="zh-CN" sz="2400" dirty="0">
                <a:solidFill>
                  <a:srgbClr val="101214"/>
                </a:solidFill>
                <a:latin typeface="Century" panose="02040604050505020304" pitchFamily="18" charset="0"/>
              </a:rPr>
              <a:t>Testing plan &amp;&amp; Testing review</a:t>
            </a:r>
            <a:endParaRPr lang="zh-CN" altLang="en-US" sz="2400" dirty="0">
              <a:latin typeface="Century" panose="02040604050505020304" pitchFamily="18" charset="0"/>
            </a:endParaRPr>
          </a:p>
        </p:txBody>
      </p:sp>
      <p:sp>
        <p:nvSpPr>
          <p:cNvPr id="2" name="Freeform 5"/>
          <p:cNvSpPr/>
          <p:nvPr/>
        </p:nvSpPr>
        <p:spPr bwMode="auto">
          <a:xfrm>
            <a:off x="3665122" y="4368965"/>
            <a:ext cx="679800" cy="502756"/>
          </a:xfrm>
          <a:custGeom>
            <a:avLst/>
            <a:gdLst>
              <a:gd name="T0" fmla="*/ 283 w 344"/>
              <a:gd name="T1" fmla="*/ 254 h 254"/>
              <a:gd name="T2" fmla="*/ 255 w 344"/>
              <a:gd name="T3" fmla="*/ 246 h 254"/>
              <a:gd name="T4" fmla="*/ 33 w 344"/>
              <a:gd name="T5" fmla="*/ 106 h 254"/>
              <a:gd name="T6" fmla="*/ 16 w 344"/>
              <a:gd name="T7" fmla="*/ 32 h 254"/>
              <a:gd name="T8" fmla="*/ 89 w 344"/>
              <a:gd name="T9" fmla="*/ 16 h 254"/>
              <a:gd name="T10" fmla="*/ 312 w 344"/>
              <a:gd name="T11" fmla="*/ 156 h 254"/>
              <a:gd name="T12" fmla="*/ 328 w 344"/>
              <a:gd name="T13" fmla="*/ 229 h 254"/>
              <a:gd name="T14" fmla="*/ 283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rgbClr val="FFA300"/>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3" name="Freeform 6"/>
          <p:cNvSpPr/>
          <p:nvPr/>
        </p:nvSpPr>
        <p:spPr bwMode="auto">
          <a:xfrm>
            <a:off x="3889834" y="3303302"/>
            <a:ext cx="739948" cy="324579"/>
          </a:xfrm>
          <a:custGeom>
            <a:avLst/>
            <a:gdLst>
              <a:gd name="T0" fmla="*/ 58 w 374"/>
              <a:gd name="T1" fmla="*/ 164 h 164"/>
              <a:gd name="T2" fmla="*/ 6 w 374"/>
              <a:gd name="T3" fmla="*/ 121 h 164"/>
              <a:gd name="T4" fmla="*/ 48 w 374"/>
              <a:gd name="T5" fmla="*/ 58 h 164"/>
              <a:gd name="T6" fmla="*/ 305 w 374"/>
              <a:gd name="T7" fmla="*/ 6 h 164"/>
              <a:gd name="T8" fmla="*/ 368 w 374"/>
              <a:gd name="T9" fmla="*/ 48 h 164"/>
              <a:gd name="T10" fmla="*/ 326 w 374"/>
              <a:gd name="T11" fmla="*/ 110 h 164"/>
              <a:gd name="T12" fmla="*/ 69 w 374"/>
              <a:gd name="T13" fmla="*/ 163 h 164"/>
              <a:gd name="T14" fmla="*/ 58 w 374"/>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rgbClr val="FFA300"/>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8" name="Freeform 7"/>
          <p:cNvSpPr/>
          <p:nvPr/>
        </p:nvSpPr>
        <p:spPr bwMode="auto">
          <a:xfrm>
            <a:off x="3368918" y="2062865"/>
            <a:ext cx="525455" cy="655967"/>
          </a:xfrm>
          <a:custGeom>
            <a:avLst/>
            <a:gdLst>
              <a:gd name="T0" fmla="*/ 60 w 266"/>
              <a:gd name="T1" fmla="*/ 332 h 332"/>
              <a:gd name="T2" fmla="*/ 31 w 266"/>
              <a:gd name="T3" fmla="*/ 324 h 332"/>
              <a:gd name="T4" fmla="*/ 16 w 266"/>
              <a:gd name="T5" fmla="*/ 250 h 332"/>
              <a:gd name="T6" fmla="*/ 161 w 266"/>
              <a:gd name="T7" fmla="*/ 31 h 332"/>
              <a:gd name="T8" fmla="*/ 235 w 266"/>
              <a:gd name="T9" fmla="*/ 16 h 332"/>
              <a:gd name="T10" fmla="*/ 250 w 266"/>
              <a:gd name="T11" fmla="*/ 90 h 332"/>
              <a:gd name="T12" fmla="*/ 105 w 266"/>
              <a:gd name="T13" fmla="*/ 309 h 332"/>
              <a:gd name="T14" fmla="*/ 60 w 266"/>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rgbClr val="FFA300"/>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10" name="Freeform 8"/>
          <p:cNvSpPr/>
          <p:nvPr/>
        </p:nvSpPr>
        <p:spPr bwMode="auto">
          <a:xfrm>
            <a:off x="2428095" y="1682677"/>
            <a:ext cx="214495" cy="732004"/>
          </a:xfrm>
          <a:custGeom>
            <a:avLst/>
            <a:gdLst>
              <a:gd name="T0" fmla="*/ 56 w 109"/>
              <a:gd name="T1" fmla="*/ 370 h 370"/>
              <a:gd name="T2" fmla="*/ 2 w 109"/>
              <a:gd name="T3" fmla="*/ 317 h 370"/>
              <a:gd name="T4" fmla="*/ 0 w 109"/>
              <a:gd name="T5" fmla="*/ 54 h 370"/>
              <a:gd name="T6" fmla="*/ 53 w 109"/>
              <a:gd name="T7" fmla="*/ 0 h 370"/>
              <a:gd name="T8" fmla="*/ 106 w 109"/>
              <a:gd name="T9" fmla="*/ 53 h 370"/>
              <a:gd name="T10" fmla="*/ 109 w 109"/>
              <a:gd name="T11" fmla="*/ 316 h 370"/>
              <a:gd name="T12" fmla="*/ 56 w 109"/>
              <a:gd name="T13" fmla="*/ 370 h 370"/>
              <a:gd name="T14" fmla="*/ 56 w 109"/>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rgbClr val="FFA300"/>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14" name="Freeform 9"/>
          <p:cNvSpPr/>
          <p:nvPr/>
        </p:nvSpPr>
        <p:spPr bwMode="auto">
          <a:xfrm>
            <a:off x="678090" y="4365558"/>
            <a:ext cx="679800" cy="501621"/>
          </a:xfrm>
          <a:custGeom>
            <a:avLst/>
            <a:gdLst>
              <a:gd name="T0" fmla="*/ 61 w 344"/>
              <a:gd name="T1" fmla="*/ 254 h 254"/>
              <a:gd name="T2" fmla="*/ 16 w 344"/>
              <a:gd name="T3" fmla="*/ 229 h 254"/>
              <a:gd name="T4" fmla="*/ 32 w 344"/>
              <a:gd name="T5" fmla="*/ 156 h 254"/>
              <a:gd name="T6" fmla="*/ 255 w 344"/>
              <a:gd name="T7" fmla="*/ 16 h 254"/>
              <a:gd name="T8" fmla="*/ 328 w 344"/>
              <a:gd name="T9" fmla="*/ 33 h 254"/>
              <a:gd name="T10" fmla="*/ 311 w 344"/>
              <a:gd name="T11" fmla="*/ 106 h 254"/>
              <a:gd name="T12" fmla="*/ 89 w 344"/>
              <a:gd name="T13" fmla="*/ 246 h 254"/>
              <a:gd name="T14" fmla="*/ 61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rgbClr val="FFA300"/>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15" name="Freeform 10"/>
          <p:cNvSpPr/>
          <p:nvPr/>
        </p:nvSpPr>
        <p:spPr bwMode="auto">
          <a:xfrm>
            <a:off x="393235" y="3302166"/>
            <a:ext cx="739948" cy="322309"/>
          </a:xfrm>
          <a:custGeom>
            <a:avLst/>
            <a:gdLst>
              <a:gd name="T0" fmla="*/ 316 w 374"/>
              <a:gd name="T1" fmla="*/ 163 h 163"/>
              <a:gd name="T2" fmla="*/ 305 w 374"/>
              <a:gd name="T3" fmla="*/ 162 h 163"/>
              <a:gd name="T4" fmla="*/ 48 w 374"/>
              <a:gd name="T5" fmla="*/ 110 h 163"/>
              <a:gd name="T6" fmla="*/ 6 w 374"/>
              <a:gd name="T7" fmla="*/ 47 h 163"/>
              <a:gd name="T8" fmla="*/ 69 w 374"/>
              <a:gd name="T9" fmla="*/ 5 h 163"/>
              <a:gd name="T10" fmla="*/ 326 w 374"/>
              <a:gd name="T11" fmla="*/ 58 h 163"/>
              <a:gd name="T12" fmla="*/ 368 w 374"/>
              <a:gd name="T13" fmla="*/ 120 h 163"/>
              <a:gd name="T14" fmla="*/ 316 w 374"/>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rgbClr val="FFA300"/>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16" name="Freeform 11"/>
          <p:cNvSpPr/>
          <p:nvPr/>
        </p:nvSpPr>
        <p:spPr bwMode="auto">
          <a:xfrm>
            <a:off x="1128645" y="2058325"/>
            <a:ext cx="526589" cy="658237"/>
          </a:xfrm>
          <a:custGeom>
            <a:avLst/>
            <a:gdLst>
              <a:gd name="T0" fmla="*/ 206 w 266"/>
              <a:gd name="T1" fmla="*/ 333 h 333"/>
              <a:gd name="T2" fmla="*/ 161 w 266"/>
              <a:gd name="T3" fmla="*/ 309 h 333"/>
              <a:gd name="T4" fmla="*/ 16 w 266"/>
              <a:gd name="T5" fmla="*/ 90 h 333"/>
              <a:gd name="T6" fmla="*/ 31 w 266"/>
              <a:gd name="T7" fmla="*/ 16 h 333"/>
              <a:gd name="T8" fmla="*/ 105 w 266"/>
              <a:gd name="T9" fmla="*/ 31 h 333"/>
              <a:gd name="T10" fmla="*/ 250 w 266"/>
              <a:gd name="T11" fmla="*/ 250 h 333"/>
              <a:gd name="T12" fmla="*/ 235 w 266"/>
              <a:gd name="T13" fmla="*/ 324 h 333"/>
              <a:gd name="T14" fmla="*/ 206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rgbClr val="FFA300"/>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grpSp>
        <p:nvGrpSpPr>
          <p:cNvPr id="17" name="Group 12"/>
          <p:cNvGrpSpPr/>
          <p:nvPr/>
        </p:nvGrpSpPr>
        <p:grpSpPr>
          <a:xfrm>
            <a:off x="1330655" y="2612153"/>
            <a:ext cx="2383271" cy="3134568"/>
            <a:chOff x="2066468" y="2628718"/>
            <a:chExt cx="2744485" cy="3609651"/>
          </a:xfrm>
          <a:solidFill>
            <a:srgbClr val="1BA98F"/>
          </a:solidFill>
        </p:grpSpPr>
        <p:sp>
          <p:nvSpPr>
            <p:cNvPr id="18" name="Freeform 13"/>
            <p:cNvSpPr/>
            <p:nvPr/>
          </p:nvSpPr>
          <p:spPr bwMode="auto">
            <a:xfrm>
              <a:off x="2925100" y="5888120"/>
              <a:ext cx="1059894" cy="350249"/>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19" name="Freeform 14"/>
            <p:cNvSpPr>
              <a:spLocks noEditPoints="1"/>
            </p:cNvSpPr>
            <p:nvPr/>
          </p:nvSpPr>
          <p:spPr bwMode="auto">
            <a:xfrm>
              <a:off x="2066468" y="2628718"/>
              <a:ext cx="2744485" cy="3354806"/>
            </a:xfrm>
            <a:custGeom>
              <a:avLst/>
              <a:gdLst>
                <a:gd name="T0" fmla="*/ 603 w 1206"/>
                <a:gd name="T1" fmla="*/ 0 h 1474"/>
                <a:gd name="T2" fmla="*/ 0 w 1206"/>
                <a:gd name="T3" fmla="*/ 603 h 1474"/>
                <a:gd name="T4" fmla="*/ 95 w 1206"/>
                <a:gd name="T5" fmla="*/ 928 h 1474"/>
                <a:gd name="T6" fmla="*/ 308 w 1206"/>
                <a:gd name="T7" fmla="*/ 1129 h 1474"/>
                <a:gd name="T8" fmla="*/ 308 w 1206"/>
                <a:gd name="T9" fmla="*/ 1329 h 1474"/>
                <a:gd name="T10" fmla="*/ 453 w 1206"/>
                <a:gd name="T11" fmla="*/ 1474 h 1474"/>
                <a:gd name="T12" fmla="*/ 769 w 1206"/>
                <a:gd name="T13" fmla="*/ 1474 h 1474"/>
                <a:gd name="T14" fmla="*/ 914 w 1206"/>
                <a:gd name="T15" fmla="*/ 1329 h 1474"/>
                <a:gd name="T16" fmla="*/ 914 w 1206"/>
                <a:gd name="T17" fmla="*/ 1120 h 1474"/>
                <a:gd name="T18" fmla="*/ 1206 w 1206"/>
                <a:gd name="T19" fmla="*/ 603 h 1474"/>
                <a:gd name="T20" fmla="*/ 603 w 1206"/>
                <a:gd name="T21" fmla="*/ 0 h 1474"/>
                <a:gd name="T22" fmla="*/ 827 w 1206"/>
                <a:gd name="T23" fmla="*/ 1032 h 1474"/>
                <a:gd name="T24" fmla="*/ 795 w 1206"/>
                <a:gd name="T25" fmla="*/ 1085 h 1474"/>
                <a:gd name="T26" fmla="*/ 795 w 1206"/>
                <a:gd name="T27" fmla="*/ 1133 h 1474"/>
                <a:gd name="T28" fmla="*/ 427 w 1206"/>
                <a:gd name="T29" fmla="*/ 1133 h 1474"/>
                <a:gd name="T30" fmla="*/ 427 w 1206"/>
                <a:gd name="T31" fmla="*/ 1093 h 1474"/>
                <a:gd name="T32" fmla="*/ 394 w 1206"/>
                <a:gd name="T33" fmla="*/ 1039 h 1474"/>
                <a:gd name="T34" fmla="*/ 119 w 1206"/>
                <a:gd name="T35" fmla="*/ 603 h 1474"/>
                <a:gd name="T36" fmla="*/ 603 w 1206"/>
                <a:gd name="T37" fmla="*/ 119 h 1474"/>
                <a:gd name="T38" fmla="*/ 1087 w 1206"/>
                <a:gd name="T39" fmla="*/ 603 h 1474"/>
                <a:gd name="T40" fmla="*/ 827 w 1206"/>
                <a:gd name="T41" fmla="*/ 1032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grpSp>
      <p:sp>
        <p:nvSpPr>
          <p:cNvPr id="20" name="Oval 14"/>
          <p:cNvSpPr>
            <a:spLocks noChangeArrowheads="1"/>
          </p:cNvSpPr>
          <p:nvPr/>
        </p:nvSpPr>
        <p:spPr bwMode="auto">
          <a:xfrm>
            <a:off x="1794825" y="3046816"/>
            <a:ext cx="1524157" cy="1524157"/>
          </a:xfrm>
          <a:prstGeom prst="ellipse">
            <a:avLst/>
          </a:prstGeom>
          <a:solidFill>
            <a:srgbClr val="FFA300"/>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1" name="Oval 15"/>
          <p:cNvSpPr>
            <a:spLocks noChangeArrowheads="1"/>
          </p:cNvSpPr>
          <p:nvPr/>
        </p:nvSpPr>
        <p:spPr bwMode="auto">
          <a:xfrm>
            <a:off x="1945766" y="3198893"/>
            <a:ext cx="1221143" cy="122000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2" name="Oval 16"/>
          <p:cNvSpPr>
            <a:spLocks noChangeArrowheads="1"/>
          </p:cNvSpPr>
          <p:nvPr/>
        </p:nvSpPr>
        <p:spPr bwMode="auto">
          <a:xfrm>
            <a:off x="2064856" y="3328835"/>
            <a:ext cx="960117" cy="960117"/>
          </a:xfrm>
          <a:prstGeom prst="ellipse">
            <a:avLst/>
          </a:prstGeom>
          <a:solidFill>
            <a:srgbClr val="FB4631"/>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3" name="Oval 17"/>
          <p:cNvSpPr>
            <a:spLocks noChangeArrowheads="1"/>
          </p:cNvSpPr>
          <p:nvPr/>
        </p:nvSpPr>
        <p:spPr bwMode="auto">
          <a:xfrm>
            <a:off x="2218141" y="3470131"/>
            <a:ext cx="676395" cy="6775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4" name="Oval 18"/>
          <p:cNvSpPr>
            <a:spLocks noChangeArrowheads="1"/>
          </p:cNvSpPr>
          <p:nvPr/>
        </p:nvSpPr>
        <p:spPr bwMode="auto">
          <a:xfrm>
            <a:off x="2333256" y="3581418"/>
            <a:ext cx="423315" cy="425585"/>
          </a:xfrm>
          <a:prstGeom prst="ellipse">
            <a:avLst/>
          </a:prstGeom>
          <a:solidFill>
            <a:schemeClr val="accent4"/>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5" name="Oval 19"/>
          <p:cNvSpPr>
            <a:spLocks noChangeArrowheads="1"/>
          </p:cNvSpPr>
          <p:nvPr/>
        </p:nvSpPr>
        <p:spPr bwMode="auto">
          <a:xfrm>
            <a:off x="2477461" y="3749600"/>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6" name="Freeform 20"/>
          <p:cNvSpPr/>
          <p:nvPr/>
        </p:nvSpPr>
        <p:spPr bwMode="auto">
          <a:xfrm>
            <a:off x="2522290" y="2941273"/>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tx1">
              <a:lumMod val="75000"/>
              <a:lumOff val="25000"/>
            </a:schemeClr>
          </a:solidFill>
          <a:ln>
            <a:noFill/>
          </a:ln>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70" name="文本框 69"/>
          <p:cNvSpPr txBox="1"/>
          <p:nvPr/>
        </p:nvSpPr>
        <p:spPr>
          <a:xfrm>
            <a:off x="4991952" y="1944137"/>
            <a:ext cx="6267002" cy="4062651"/>
          </a:xfrm>
          <a:prstGeom prst="rect">
            <a:avLst/>
          </a:prstGeom>
          <a:noFill/>
        </p:spPr>
        <p:txBody>
          <a:bodyPr wrap="square" rtlCol="0">
            <a:spAutoFit/>
          </a:bodyPr>
          <a:lstStyle/>
          <a:p>
            <a:pPr indent="228600" algn="just">
              <a:lnSpc>
                <a:spcPct val="150000"/>
              </a:lnSpc>
            </a:pP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在对本备忘录</a:t>
            </a:r>
            <a:r>
              <a:rPr lang="en-US" altLang="zh-CN" sz="2000" kern="0" dirty="0">
                <a:effectLst/>
                <a:latin typeface="宋体" panose="02010600030101010101" pitchFamily="2" charset="-122"/>
                <a:ea typeface="宋体" panose="02010600030101010101" pitchFamily="2" charset="-122"/>
                <a:cs typeface="Times New Roman" panose="02020603050405020304" pitchFamily="18" charset="0"/>
              </a:rPr>
              <a:t>PLUS</a:t>
            </a: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系统进行测试的时候，首先制定了测试目标，具体有以下几点：</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28600" algn="just">
              <a:lnSpc>
                <a:spcPct val="150000"/>
              </a:lnSpc>
            </a:pP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2000" kern="0" dirty="0">
                <a:effectLst/>
                <a:latin typeface="宋体" panose="02010600030101010101" pitchFamily="2" charset="-122"/>
                <a:ea typeface="宋体" panose="02010600030101010101" pitchFamily="2" charset="-122"/>
                <a:cs typeface="Times New Roman" panose="02020603050405020304" pitchFamily="18" charset="0"/>
              </a:rPr>
              <a:t>1</a:t>
            </a: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）通过测试来查找程序的</a:t>
            </a:r>
            <a:r>
              <a:rPr lang="en-US" altLang="zh-CN" sz="2000" kern="0" dirty="0">
                <a:effectLst/>
                <a:latin typeface="宋体" panose="02010600030101010101" pitchFamily="2" charset="-122"/>
                <a:ea typeface="宋体" panose="02010600030101010101" pitchFamily="2" charset="-122"/>
                <a:cs typeface="Times New Roman" panose="02020603050405020304" pitchFamily="18" charset="0"/>
              </a:rPr>
              <a:t>bug</a:t>
            </a: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问题，并对这些</a:t>
            </a:r>
            <a:r>
              <a:rPr lang="en-US" altLang="zh-CN" sz="2000" kern="0" dirty="0">
                <a:effectLst/>
                <a:latin typeface="宋体" panose="02010600030101010101" pitchFamily="2" charset="-122"/>
                <a:ea typeface="宋体" panose="02010600030101010101" pitchFamily="2" charset="-122"/>
                <a:cs typeface="Times New Roman" panose="02020603050405020304" pitchFamily="18" charset="0"/>
              </a:rPr>
              <a:t>bug</a:t>
            </a: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问题进行修改，确定程序可以投入运行。</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28600" algn="just">
              <a:lnSpc>
                <a:spcPct val="150000"/>
              </a:lnSpc>
            </a:pP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2000" kern="0" dirty="0">
                <a:effectLst/>
                <a:latin typeface="宋体" panose="02010600030101010101" pitchFamily="2" charset="-122"/>
                <a:ea typeface="宋体" panose="02010600030101010101" pitchFamily="2" charset="-122"/>
                <a:cs typeface="Times New Roman" panose="02020603050405020304" pitchFamily="18" charset="0"/>
              </a:rPr>
              <a:t>2</a:t>
            </a: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）确保程序在运行时候的功能、界面、字体等等都可以正常。</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28600" algn="just">
              <a:lnSpc>
                <a:spcPct val="150000"/>
              </a:lnSpc>
            </a:pP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2000" kern="0" dirty="0">
                <a:effectLst/>
                <a:latin typeface="宋体" panose="02010600030101010101" pitchFamily="2" charset="-122"/>
                <a:ea typeface="宋体" panose="02010600030101010101" pitchFamily="2" charset="-122"/>
                <a:cs typeface="Times New Roman" panose="02020603050405020304" pitchFamily="18" charset="0"/>
              </a:rPr>
              <a:t>3</a:t>
            </a:r>
            <a:r>
              <a:rPr lang="zh-CN" altLang="zh-CN" sz="2000" kern="0" dirty="0">
                <a:effectLst/>
                <a:latin typeface="宋体" panose="02010600030101010101" pitchFamily="2" charset="-122"/>
                <a:ea typeface="宋体" panose="02010600030101010101" pitchFamily="2" charset="-122"/>
                <a:cs typeface="Times New Roman" panose="02020603050405020304" pitchFamily="18" charset="0"/>
              </a:rPr>
              <a:t>）将程序功能模块逐个测试，确保程序的每一个功能都能够实现。</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73" name="文本框 72"/>
          <p:cNvSpPr txBox="1"/>
          <p:nvPr/>
        </p:nvSpPr>
        <p:spPr>
          <a:xfrm>
            <a:off x="7071343" y="1430959"/>
            <a:ext cx="2374398" cy="523220"/>
          </a:xfrm>
          <a:prstGeom prst="rect">
            <a:avLst/>
          </a:prstGeom>
          <a:noFill/>
        </p:spPr>
        <p:txBody>
          <a:bodyPr wrap="square" rtlCol="0">
            <a:spAutoFit/>
          </a:bodyPr>
          <a:lstStyle/>
          <a:p>
            <a:pPr algn="ctr"/>
            <a:r>
              <a:rPr lang="en-US" altLang="zh-CN" sz="2800" dirty="0">
                <a:solidFill>
                  <a:srgbClr val="101214"/>
                </a:solidFill>
                <a:latin typeface="Century" panose="02040604050505020304" pitchFamily="18" charset="0"/>
              </a:rPr>
              <a:t>Testing plan</a:t>
            </a:r>
            <a:endParaRPr lang="zh-CN" altLang="en-US" sz="2800" dirty="0"/>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750"/>
                                        <p:tgtEl>
                                          <p:spTgt spid="17"/>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750"/>
                                        <p:tgtEl>
                                          <p:spTgt spid="20"/>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750"/>
                                        <p:tgtEl>
                                          <p:spTgt spid="22"/>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750"/>
                                        <p:tgtEl>
                                          <p:spTgt spid="24"/>
                                        </p:tgtEl>
                                      </p:cBhvr>
                                    </p:animEffect>
                                  </p:childTnLst>
                                </p:cTn>
                              </p:par>
                            </p:childTnLst>
                          </p:cTn>
                        </p:par>
                        <p:par>
                          <p:cTn id="29" fill="hold">
                            <p:stCondLst>
                              <p:cond delay="5000"/>
                            </p:stCondLst>
                            <p:childTnLst>
                              <p:par>
                                <p:cTn id="30" presetID="22" presetClass="entr" presetSubtype="2"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childTnLst>
                          </p:cTn>
                        </p:par>
                        <p:par>
                          <p:cTn id="33" fill="hold">
                            <p:stCondLst>
                              <p:cond delay="5500"/>
                            </p:stCondLst>
                            <p:childTnLst>
                              <p:par>
                                <p:cTn id="34" presetID="22" presetClass="entr" presetSubtype="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right)">
                                      <p:cBhvr>
                                        <p:cTn id="36" dur="500"/>
                                        <p:tgtEl>
                                          <p:spTgt spid="15"/>
                                        </p:tgtEl>
                                      </p:cBhvr>
                                    </p:animEffect>
                                  </p:childTnLst>
                                </p:cTn>
                              </p:par>
                            </p:childTnLst>
                          </p:cTn>
                        </p:par>
                        <p:par>
                          <p:cTn id="37" fill="hold">
                            <p:stCondLst>
                              <p:cond delay="600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par>
                          <p:cTn id="41" fill="hold">
                            <p:stCondLst>
                              <p:cond delay="6500"/>
                            </p:stCondLst>
                            <p:childTnLst>
                              <p:par>
                                <p:cTn id="42" presetID="22" presetClass="entr" presetSubtype="4"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childTnLst>
                          </p:cTn>
                        </p:par>
                        <p:par>
                          <p:cTn id="45" fill="hold">
                            <p:stCondLst>
                              <p:cond delay="7000"/>
                            </p:stCondLst>
                            <p:childTnLst>
                              <p:par>
                                <p:cTn id="46" presetID="22" presetClass="entr" presetSubtype="4"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500"/>
                                        <p:tgtEl>
                                          <p:spTgt spid="8"/>
                                        </p:tgtEl>
                                      </p:cBhvr>
                                    </p:animEffect>
                                  </p:childTnLst>
                                </p:cTn>
                              </p:par>
                            </p:childTnLst>
                          </p:cTn>
                        </p:par>
                        <p:par>
                          <p:cTn id="49" fill="hold">
                            <p:stCondLst>
                              <p:cond delay="7500"/>
                            </p:stCondLst>
                            <p:childTnLst>
                              <p:par>
                                <p:cTn id="50" presetID="22" presetClass="entr" presetSubtype="8"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par>
                          <p:cTn id="53" fill="hold">
                            <p:stCondLst>
                              <p:cond delay="8000"/>
                            </p:stCondLst>
                            <p:childTnLst>
                              <p:par>
                                <p:cTn id="54" presetID="22" presetClass="entr" presetSubtype="8"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left)">
                                      <p:cBhvr>
                                        <p:cTn id="56" dur="500"/>
                                        <p:tgtEl>
                                          <p:spTgt spid="2"/>
                                        </p:tgtEl>
                                      </p:cBhvr>
                                    </p:animEffect>
                                  </p:childTnLst>
                                </p:cTn>
                              </p:par>
                            </p:childTnLst>
                          </p:cTn>
                        </p:par>
                        <p:par>
                          <p:cTn id="57" fill="hold">
                            <p:stCondLst>
                              <p:cond delay="8500"/>
                            </p:stCondLst>
                            <p:childTnLst>
                              <p:par>
                                <p:cTn id="58" presetID="2" presetClass="entr" presetSubtype="3"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bldLvl="0" animBg="1"/>
      <p:bldP spid="3" grpId="0" bldLvl="0" animBg="1"/>
      <p:bldP spid="8" grpId="0" bldLvl="0" animBg="1"/>
      <p:bldP spid="10" grpId="0" bldLvl="0" animBg="1"/>
      <p:bldP spid="14" grpId="0" bldLvl="0" animBg="1"/>
      <p:bldP spid="15" grpId="0" bldLvl="0" animBg="1"/>
      <p:bldP spid="16" grpId="0" bldLvl="0" animBg="1"/>
      <p:bldP spid="20" grpId="0" bldLvl="0" animBg="1"/>
      <p:bldP spid="22" grpId="0" bldLvl="0" animBg="1"/>
      <p:bldP spid="24" grpId="0" bldLvl="0" animBg="1"/>
      <p:bldP spid="2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09233" y="246742"/>
            <a:ext cx="11881169" cy="7982858"/>
            <a:chOff x="1545003" y="-27631"/>
            <a:chExt cx="7206719" cy="5778189"/>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cs typeface="+mn-lt"/>
              </a:endParaRPr>
            </a:p>
          </p:txBody>
        </p:sp>
      </p:grpSp>
      <p:grpSp>
        <p:nvGrpSpPr>
          <p:cNvPr id="2" name="4"/>
          <p:cNvGrpSpPr/>
          <p:nvPr/>
        </p:nvGrpSpPr>
        <p:grpSpPr>
          <a:xfrm>
            <a:off x="4898544" y="1978655"/>
            <a:ext cx="1288429" cy="1288826"/>
            <a:chOff x="3673476" y="1131590"/>
            <a:chExt cx="966788" cy="966788"/>
          </a:xfrm>
        </p:grpSpPr>
        <p:sp>
          <p:nvSpPr>
            <p:cNvPr id="3" name="555"/>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rgbClr val="FB4631"/>
            </a:solidFill>
            <a:ln>
              <a:solidFill>
                <a:schemeClr val="accent2"/>
              </a:solid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8" name="22"/>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0" name="5"/>
          <p:cNvGrpSpPr/>
          <p:nvPr/>
        </p:nvGrpSpPr>
        <p:grpSpPr>
          <a:xfrm>
            <a:off x="6134119" y="3438902"/>
            <a:ext cx="1288429" cy="1288826"/>
            <a:chOff x="4597401" y="2028528"/>
            <a:chExt cx="966788" cy="966788"/>
          </a:xfrm>
        </p:grpSpPr>
        <p:sp>
          <p:nvSpPr>
            <p:cNvPr id="14" name="淘宝店chenying0907 7"/>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rgbClr val="1BA98F"/>
            </a:solidFill>
            <a:ln>
              <a:no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15" name="淘宝店chenying0907 8"/>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6" name="7"/>
          <p:cNvGrpSpPr/>
          <p:nvPr/>
        </p:nvGrpSpPr>
        <p:grpSpPr>
          <a:xfrm>
            <a:off x="4898545" y="4787297"/>
            <a:ext cx="1288429" cy="1288826"/>
            <a:chOff x="3627438" y="2806403"/>
            <a:chExt cx="966788" cy="966788"/>
          </a:xfrm>
        </p:grpSpPr>
        <p:sp>
          <p:nvSpPr>
            <p:cNvPr id="17" name="33"/>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bg1">
                <a:lumMod val="65000"/>
              </a:schemeClr>
            </a:solidFill>
            <a:ln>
              <a:no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18" name="5"/>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sp>
        <p:nvSpPr>
          <p:cNvPr id="78" name="TextBox 77"/>
          <p:cNvSpPr txBox="1"/>
          <p:nvPr/>
        </p:nvSpPr>
        <p:spPr>
          <a:xfrm>
            <a:off x="5249135" y="2172762"/>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B4631"/>
                </a:solidFill>
                <a:effectLst/>
                <a:uLnTx/>
                <a:uFillTx/>
                <a:ea typeface="Noto Sans S Chinese Regular" panose="020B0500000000000000" pitchFamily="34" charset="-122"/>
                <a:cs typeface="+mn-lt"/>
              </a:rPr>
              <a:t>1</a:t>
            </a:r>
          </a:p>
        </p:txBody>
      </p:sp>
      <p:sp>
        <p:nvSpPr>
          <p:cNvPr id="79" name="TextBox 78"/>
          <p:cNvSpPr txBox="1"/>
          <p:nvPr/>
        </p:nvSpPr>
        <p:spPr>
          <a:xfrm>
            <a:off x="6643747" y="3672059"/>
            <a:ext cx="260264" cy="797334"/>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BA98F"/>
                </a:solidFill>
                <a:effectLst/>
                <a:uLnTx/>
                <a:uFillTx/>
                <a:ea typeface="Noto Sans S Chinese Regular" panose="020B0500000000000000" pitchFamily="34" charset="-122"/>
                <a:cs typeface="+mn-lt"/>
              </a:rPr>
              <a:t>2</a:t>
            </a:r>
          </a:p>
        </p:txBody>
      </p:sp>
      <p:sp>
        <p:nvSpPr>
          <p:cNvPr id="80" name="TextBox 79"/>
          <p:cNvSpPr txBox="1"/>
          <p:nvPr/>
        </p:nvSpPr>
        <p:spPr>
          <a:xfrm>
            <a:off x="5289161" y="4992903"/>
            <a:ext cx="350812" cy="795539"/>
          </a:xfrm>
          <a:prstGeom prst="roundRect">
            <a:avLst>
              <a:gd name="adj" fmla="val 0"/>
            </a:avLst>
          </a:prstGeom>
          <a:noFill/>
        </p:spPr>
        <p:txBody>
          <a:bodyPr wrap="square" rtlCol="0">
            <a:spAutoFit/>
          </a:bodyPr>
          <a:lstStyle/>
          <a:p>
            <a:pPr marL="0" marR="0" lvl="0" indent="0" algn="r"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lumMod val="65000"/>
                  </a:schemeClr>
                </a:solidFill>
                <a:effectLst/>
                <a:uLnTx/>
                <a:uFillTx/>
                <a:ea typeface="Noto Sans S Chinese Regular" panose="020B0500000000000000" pitchFamily="34" charset="-122"/>
                <a:cs typeface="+mn-lt"/>
              </a:rPr>
              <a:t>3</a:t>
            </a:r>
          </a:p>
        </p:txBody>
      </p:sp>
      <p:sp>
        <p:nvSpPr>
          <p:cNvPr id="29" name="TextBox 28"/>
          <p:cNvSpPr txBox="1"/>
          <p:nvPr/>
        </p:nvSpPr>
        <p:spPr>
          <a:xfrm>
            <a:off x="379792" y="1896227"/>
            <a:ext cx="4358669" cy="1631188"/>
          </a:xfrm>
          <a:prstGeom prst="rect">
            <a:avLst/>
          </a:prstGeom>
          <a:noFill/>
        </p:spPr>
        <p:txBody>
          <a:bodyPr wrap="square" lIns="91412" tIns="45706" rIns="91412" bIns="45706" rtlCol="0">
            <a:spAutoFit/>
          </a:bodyPr>
          <a:lstStyle/>
          <a:p>
            <a:pPr lvl="0" algn="just" defTabSz="456565">
              <a:lnSpc>
                <a:spcPts val="2000"/>
              </a:lnSpc>
              <a:defRPr/>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利用模块测试的方法进行备忘录</a:t>
            </a:r>
            <a:r>
              <a:rPr lang="en-US" altLang="zh-CN" dirty="0">
                <a:latin typeface="宋体" panose="02010600030101010101" pitchFamily="2" charset="-122"/>
                <a:ea typeface="宋体" panose="02010600030101010101" pitchFamily="2" charset="-122"/>
              </a:rPr>
              <a:t>PLUS</a:t>
            </a:r>
            <a:r>
              <a:rPr lang="zh-CN" altLang="zh-CN" dirty="0">
                <a:latin typeface="宋体" panose="02010600030101010101" pitchFamily="2" charset="-122"/>
                <a:ea typeface="宋体" panose="02010600030101010101" pitchFamily="2" charset="-122"/>
              </a:rPr>
              <a:t>系统的测试。模拟可能发生的各种情况，并对这些情况下系统的功能进行测试，反复的测试排除问题，确保用户在使用该系统的时候功能模块不会出现明显的错误，</a:t>
            </a:r>
            <a:r>
              <a:rPr lang="zh-CN" altLang="en-US" dirty="0">
                <a:latin typeface="宋体" panose="02010600030101010101" pitchFamily="2" charset="-122"/>
                <a:ea typeface="宋体" panose="02010600030101010101" pitchFamily="2" charset="-122"/>
              </a:rPr>
              <a:t>确保</a:t>
            </a:r>
            <a:r>
              <a:rPr lang="zh-CN" altLang="zh-CN" dirty="0">
                <a:latin typeface="宋体" panose="02010600030101010101" pitchFamily="2" charset="-122"/>
                <a:ea typeface="宋体" panose="02010600030101010101" pitchFamily="2" charset="-122"/>
              </a:rPr>
              <a:t>各个功能模块都可以正常的运行。</a:t>
            </a:r>
            <a:endParaRPr kumimoji="0" lang="zh-CN" altLang="en-US" sz="1200" b="0" i="0" u="none" strike="noStrike" kern="1200" cap="none" spc="0" normalizeH="0" baseline="0" noProof="0" dirty="0">
              <a:ln>
                <a:noFill/>
              </a:ln>
              <a:solidFill>
                <a:schemeClr val="tx1">
                  <a:lumMod val="85000"/>
                  <a:lumOff val="15000"/>
                </a:schemeClr>
              </a:solidFill>
              <a:effectLst/>
              <a:uLnTx/>
              <a:uFillTx/>
              <a:latin typeface="宋体" panose="02010600030101010101" pitchFamily="2" charset="-122"/>
              <a:ea typeface="宋体" panose="02010600030101010101" pitchFamily="2" charset="-122"/>
              <a:sym typeface="FZHei-B01S" panose="02010601030101010101" pitchFamily="2" charset="-122"/>
            </a:endParaRPr>
          </a:p>
        </p:txBody>
      </p:sp>
      <p:sp>
        <p:nvSpPr>
          <p:cNvPr id="31" name="TextBox 28"/>
          <p:cNvSpPr txBox="1"/>
          <p:nvPr/>
        </p:nvSpPr>
        <p:spPr>
          <a:xfrm>
            <a:off x="7732368" y="3351166"/>
            <a:ext cx="4219559" cy="1118227"/>
          </a:xfrm>
          <a:prstGeom prst="rect">
            <a:avLst/>
          </a:prstGeom>
          <a:noFill/>
        </p:spPr>
        <p:txBody>
          <a:bodyPr wrap="square" lIns="91412" tIns="45706" rIns="91412" bIns="45706" rtlCol="0">
            <a:spAutoFit/>
          </a:bodyPr>
          <a:lstStyle/>
          <a:p>
            <a:pPr lvl="0" algn="just" defTabSz="456565">
              <a:lnSpc>
                <a:spcPts val="2000"/>
              </a:lnSpc>
              <a:defRPr/>
            </a:pPr>
            <a:r>
              <a:rPr lang="en-US" altLang="zh-CN" sz="2000"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实现系统数据方面的测试。对该备忘录</a:t>
            </a:r>
            <a:r>
              <a:rPr lang="en-US" altLang="zh-CN" dirty="0">
                <a:latin typeface="宋体" panose="02010600030101010101" pitchFamily="2" charset="-122"/>
                <a:ea typeface="宋体" panose="02010600030101010101" pitchFamily="2" charset="-122"/>
              </a:rPr>
              <a:t>PLUS</a:t>
            </a:r>
            <a:r>
              <a:rPr lang="zh-CN" altLang="zh-CN" dirty="0">
                <a:latin typeface="宋体" panose="02010600030101010101" pitchFamily="2" charset="-122"/>
                <a:ea typeface="宋体" panose="02010600030101010101" pitchFamily="2" charset="-122"/>
              </a:rPr>
              <a:t>系统里面的每一个数据都进行测试，进而确保程序里面的每一个数据都是安全的、可靠的。</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宋体" panose="02010600030101010101" pitchFamily="2" charset="-122"/>
              <a:ea typeface="宋体" panose="02010600030101010101" pitchFamily="2" charset="-122"/>
              <a:sym typeface="FZHei-B01S" panose="02010601030101010101" pitchFamily="2" charset="-122"/>
            </a:endParaRPr>
          </a:p>
        </p:txBody>
      </p:sp>
      <p:sp>
        <p:nvSpPr>
          <p:cNvPr id="33" name="TextBox 28"/>
          <p:cNvSpPr txBox="1"/>
          <p:nvPr/>
        </p:nvSpPr>
        <p:spPr>
          <a:xfrm>
            <a:off x="448949" y="4548084"/>
            <a:ext cx="4245373" cy="1477299"/>
          </a:xfrm>
          <a:prstGeom prst="rect">
            <a:avLst/>
          </a:prstGeom>
          <a:noFill/>
        </p:spPr>
        <p:txBody>
          <a:bodyPr wrap="square" lIns="91412" tIns="45706" rIns="91412" bIns="45706" rtlCol="0">
            <a:spAutoFit/>
          </a:bodyPr>
          <a:lstStyle/>
          <a:p>
            <a:pPr algn="just"/>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对备忘录</a:t>
            </a:r>
            <a:r>
              <a:rPr lang="en-US" altLang="zh-CN" dirty="0">
                <a:latin typeface="宋体" panose="02010600030101010101" pitchFamily="2" charset="-122"/>
                <a:ea typeface="宋体" panose="02010600030101010101" pitchFamily="2" charset="-122"/>
              </a:rPr>
              <a:t>PLUS</a:t>
            </a:r>
            <a:r>
              <a:rPr lang="zh-CN" altLang="zh-CN" dirty="0">
                <a:latin typeface="宋体" panose="02010600030101010101" pitchFamily="2" charset="-122"/>
                <a:ea typeface="宋体" panose="02010600030101010101" pitchFamily="2" charset="-122"/>
              </a:rPr>
              <a:t>系统实现综合的测试。完成以上两点测试以后，再对系统进行整体综合的一轮测试，并记录测试的结果，和预期的结果进行对比，确保系统符合的设计要求。</a:t>
            </a:r>
          </a:p>
        </p:txBody>
      </p:sp>
      <p:sp>
        <p:nvSpPr>
          <p:cNvPr id="11" name="文本框 10"/>
          <p:cNvSpPr txBox="1"/>
          <p:nvPr/>
        </p:nvSpPr>
        <p:spPr>
          <a:xfrm>
            <a:off x="402135" y="400879"/>
            <a:ext cx="10344422"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SEVEN : </a:t>
            </a:r>
            <a:r>
              <a:rPr lang="en-US" altLang="zh-CN" sz="2400" b="1" dirty="0">
                <a:solidFill>
                  <a:srgbClr val="101214"/>
                </a:solidFill>
                <a:latin typeface="Century" panose="02040604050505020304" pitchFamily="18" charset="0"/>
              </a:rPr>
              <a:t>Testing plan &amp;&amp; Testing review</a:t>
            </a:r>
            <a:endParaRPr lang="zh-CN" altLang="en-US" sz="2400" b="1" dirty="0">
              <a:latin typeface="Century" panose="02040604050505020304" pitchFamily="18" charset="0"/>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13" name="文本框 12"/>
          <p:cNvSpPr txBox="1"/>
          <p:nvPr/>
        </p:nvSpPr>
        <p:spPr>
          <a:xfrm>
            <a:off x="4022966" y="1069856"/>
            <a:ext cx="3308072" cy="523220"/>
          </a:xfrm>
          <a:prstGeom prst="rect">
            <a:avLst/>
          </a:prstGeom>
          <a:noFill/>
        </p:spPr>
        <p:txBody>
          <a:bodyPr wrap="square" rtlCol="0">
            <a:spAutoFit/>
          </a:bodyPr>
          <a:lstStyle/>
          <a:p>
            <a:pPr algn="ctr"/>
            <a:r>
              <a:rPr lang="en-US" altLang="zh-CN" sz="2800" dirty="0">
                <a:solidFill>
                  <a:srgbClr val="101214"/>
                </a:solidFill>
                <a:latin typeface="Century" panose="02040604050505020304" pitchFamily="18" charset="0"/>
              </a:rPr>
              <a:t>Testing step</a:t>
            </a:r>
            <a:endParaRPr lang="zh-CN" altLang="en-US" sz="2800" dirty="0"/>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anim calcmode="lin" valueType="num">
                                      <p:cBhvr>
                                        <p:cTn id="19" dur="500" fill="hold"/>
                                        <p:tgtEl>
                                          <p:spTgt spid="78"/>
                                        </p:tgtEl>
                                        <p:attrNameLst>
                                          <p:attrName>ppt_x</p:attrName>
                                        </p:attrNameLst>
                                      </p:cBhvr>
                                      <p:tavLst>
                                        <p:tav tm="0">
                                          <p:val>
                                            <p:strVal val="#ppt_x"/>
                                          </p:val>
                                        </p:tav>
                                        <p:tav tm="100000">
                                          <p:val>
                                            <p:strVal val="#ppt_x"/>
                                          </p:val>
                                        </p:tav>
                                      </p:tavLst>
                                    </p:anim>
                                    <p:anim calcmode="lin" valueType="num">
                                      <p:cBhvr>
                                        <p:cTn id="20" dur="500" fill="hold"/>
                                        <p:tgtEl>
                                          <p:spTgt spid="78"/>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31"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par>
                                <p:cTn id="28" presetID="42" presetClass="entr" presetSubtype="0"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anim calcmode="lin" valueType="num">
                                      <p:cBhvr>
                                        <p:cTn id="31" dur="500" fill="hold"/>
                                        <p:tgtEl>
                                          <p:spTgt spid="79"/>
                                        </p:tgtEl>
                                        <p:attrNameLst>
                                          <p:attrName>ppt_x</p:attrName>
                                        </p:attrNameLst>
                                      </p:cBhvr>
                                      <p:tavLst>
                                        <p:tav tm="0">
                                          <p:val>
                                            <p:strVal val="#ppt_x"/>
                                          </p:val>
                                        </p:tav>
                                        <p:tav tm="100000">
                                          <p:val>
                                            <p:strVal val="#ppt_x"/>
                                          </p:val>
                                        </p:tav>
                                      </p:tavLst>
                                    </p:anim>
                                    <p:anim calcmode="lin" valueType="num">
                                      <p:cBhvr>
                                        <p:cTn id="32" dur="500" fill="hold"/>
                                        <p:tgtEl>
                                          <p:spTgt spid="7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31"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1000" fill="hold"/>
                                        <p:tgtEl>
                                          <p:spTgt spid="16"/>
                                        </p:tgtEl>
                                        <p:attrNameLst>
                                          <p:attrName>ppt_w</p:attrName>
                                        </p:attrNameLst>
                                      </p:cBhvr>
                                      <p:tavLst>
                                        <p:tav tm="0">
                                          <p:val>
                                            <p:fltVal val="0"/>
                                          </p:val>
                                        </p:tav>
                                        <p:tav tm="100000">
                                          <p:val>
                                            <p:strVal val="#ppt_w"/>
                                          </p:val>
                                        </p:tav>
                                      </p:tavLst>
                                    </p:anim>
                                    <p:anim calcmode="lin" valueType="num">
                                      <p:cBhvr>
                                        <p:cTn id="37" dur="1000" fill="hold"/>
                                        <p:tgtEl>
                                          <p:spTgt spid="16"/>
                                        </p:tgtEl>
                                        <p:attrNameLst>
                                          <p:attrName>ppt_h</p:attrName>
                                        </p:attrNameLst>
                                      </p:cBhvr>
                                      <p:tavLst>
                                        <p:tav tm="0">
                                          <p:val>
                                            <p:fltVal val="0"/>
                                          </p:val>
                                        </p:tav>
                                        <p:tav tm="100000">
                                          <p:val>
                                            <p:strVal val="#ppt_h"/>
                                          </p:val>
                                        </p:tav>
                                      </p:tavLst>
                                    </p:anim>
                                    <p:anim calcmode="lin" valueType="num">
                                      <p:cBhvr>
                                        <p:cTn id="38" dur="1000" fill="hold"/>
                                        <p:tgtEl>
                                          <p:spTgt spid="16"/>
                                        </p:tgtEl>
                                        <p:attrNameLst>
                                          <p:attrName>style.rotation</p:attrName>
                                        </p:attrNameLst>
                                      </p:cBhvr>
                                      <p:tavLst>
                                        <p:tav tm="0">
                                          <p:val>
                                            <p:fltVal val="90"/>
                                          </p:val>
                                        </p:tav>
                                        <p:tav tm="100000">
                                          <p:val>
                                            <p:fltVal val="0"/>
                                          </p:val>
                                        </p:tav>
                                      </p:tavLst>
                                    </p:anim>
                                    <p:animEffect transition="in" filter="fade">
                                      <p:cBhvr>
                                        <p:cTn id="39" dur="1000"/>
                                        <p:tgtEl>
                                          <p:spTgt spid="16"/>
                                        </p:tgtEl>
                                      </p:cBhvr>
                                    </p:animEffect>
                                  </p:childTnLst>
                                </p:cTn>
                              </p:par>
                              <p:par>
                                <p:cTn id="40" presetID="42" presetClass="entr" presetSubtype="0" fill="hold" grpId="0" nodeType="withEffect">
                                  <p:stCondLst>
                                    <p:cond delay="50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anim calcmode="lin" valueType="num">
                                      <p:cBhvr>
                                        <p:cTn id="43" dur="500" fill="hold"/>
                                        <p:tgtEl>
                                          <p:spTgt spid="80"/>
                                        </p:tgtEl>
                                        <p:attrNameLst>
                                          <p:attrName>ppt_x</p:attrName>
                                        </p:attrNameLst>
                                      </p:cBhvr>
                                      <p:tavLst>
                                        <p:tav tm="0">
                                          <p:val>
                                            <p:strVal val="#ppt_x"/>
                                          </p:val>
                                        </p:tav>
                                        <p:tav tm="100000">
                                          <p:val>
                                            <p:strVal val="#ppt_x"/>
                                          </p:val>
                                        </p:tav>
                                      </p:tavLst>
                                    </p:anim>
                                    <p:anim calcmode="lin" valueType="num">
                                      <p:cBhvr>
                                        <p:cTn id="44" dur="500" fill="hold"/>
                                        <p:tgtEl>
                                          <p:spTgt spid="80"/>
                                        </p:tgtEl>
                                        <p:attrNameLst>
                                          <p:attrName>ppt_y</p:attrName>
                                        </p:attrNameLst>
                                      </p:cBhvr>
                                      <p:tavLst>
                                        <p:tav tm="0">
                                          <p:val>
                                            <p:strVal val="#ppt_y+.1"/>
                                          </p:val>
                                        </p:tav>
                                        <p:tav tm="100000">
                                          <p:val>
                                            <p:strVal val="#ppt_y"/>
                                          </p:val>
                                        </p:tav>
                                      </p:tavLst>
                                    </p:anim>
                                  </p:childTnLst>
                                </p:cTn>
                              </p:par>
                              <p:par>
                                <p:cTn id="45" presetID="2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29" grpId="0"/>
      <p:bldP spid="31" grpId="0"/>
      <p:bldP spid="33"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09233" y="246742"/>
            <a:ext cx="11881169" cy="7982858"/>
            <a:chOff x="1545003" y="-27631"/>
            <a:chExt cx="7206719" cy="5778189"/>
          </a:xfrm>
        </p:grpSpPr>
        <p:pic>
          <p:nvPicPr>
            <p:cNvPr id="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grpSp>
        <p:nvGrpSpPr>
          <p:cNvPr id="2" name="千图PPT彼岸天：ID 8661124库_组合 1"/>
          <p:cNvGrpSpPr/>
          <p:nvPr>
            <p:custDataLst>
              <p:tags r:id="rId1"/>
            </p:custDataLst>
          </p:nvPr>
        </p:nvGrpSpPr>
        <p:grpSpPr>
          <a:xfrm>
            <a:off x="1079454" y="1166468"/>
            <a:ext cx="3421704" cy="4570124"/>
            <a:chOff x="4350551" y="1570570"/>
            <a:chExt cx="3421704" cy="4570124"/>
          </a:xfrm>
        </p:grpSpPr>
        <p:grpSp>
          <p:nvGrpSpPr>
            <p:cNvPr id="3" name="Group 1"/>
            <p:cNvGrpSpPr>
              <a:grpSpLocks noChangeAspect="1"/>
            </p:cNvGrpSpPr>
            <p:nvPr/>
          </p:nvGrpSpPr>
          <p:grpSpPr bwMode="auto">
            <a:xfrm>
              <a:off x="4736293" y="1743219"/>
              <a:ext cx="2719418" cy="4397475"/>
              <a:chOff x="36" y="41"/>
              <a:chExt cx="3481" cy="5629"/>
            </a:xfrm>
            <a:solidFill>
              <a:schemeClr val="bg1">
                <a:lumMod val="95000"/>
              </a:schemeClr>
            </a:solidFill>
          </p:grpSpPr>
          <p:sp>
            <p:nvSpPr>
              <p:cNvPr id="35" name="Freeform: Shape 2"/>
              <p:cNvSpPr/>
              <p:nvPr/>
            </p:nvSpPr>
            <p:spPr bwMode="auto">
              <a:xfrm>
                <a:off x="1163" y="4711"/>
                <a:ext cx="1223" cy="738"/>
              </a:xfrm>
              <a:custGeom>
                <a:avLst/>
                <a:gdLst>
                  <a:gd name="T0" fmla="*/ 0 w 281"/>
                  <a:gd name="T1" fmla="*/ 0 h 170"/>
                  <a:gd name="T2" fmla="*/ 0 w 281"/>
                  <a:gd name="T3" fmla="*/ 148 h 170"/>
                  <a:gd name="T4" fmla="*/ 141 w 281"/>
                  <a:gd name="T5" fmla="*/ 170 h 170"/>
                  <a:gd name="T6" fmla="*/ 281 w 281"/>
                  <a:gd name="T7" fmla="*/ 148 h 170"/>
                  <a:gd name="T8" fmla="*/ 281 w 281"/>
                  <a:gd name="T9" fmla="*/ 0 h 170"/>
                </a:gdLst>
                <a:ahLst/>
                <a:cxnLst>
                  <a:cxn ang="0">
                    <a:pos x="T0" y="T1"/>
                  </a:cxn>
                  <a:cxn ang="0">
                    <a:pos x="T2" y="T3"/>
                  </a:cxn>
                  <a:cxn ang="0">
                    <a:pos x="T4" y="T5"/>
                  </a:cxn>
                  <a:cxn ang="0">
                    <a:pos x="T6" y="T7"/>
                  </a:cxn>
                  <a:cxn ang="0">
                    <a:pos x="T8" y="T9"/>
                  </a:cxn>
                </a:cxnLst>
                <a:rect l="0" t="0" r="r" b="b"/>
                <a:pathLst>
                  <a:path w="281" h="170">
                    <a:moveTo>
                      <a:pt x="0" y="0"/>
                    </a:moveTo>
                    <a:cubicBezTo>
                      <a:pt x="0" y="148"/>
                      <a:pt x="0" y="148"/>
                      <a:pt x="0" y="148"/>
                    </a:cubicBezTo>
                    <a:cubicBezTo>
                      <a:pt x="0" y="148"/>
                      <a:pt x="75" y="170"/>
                      <a:pt x="141" y="170"/>
                    </a:cubicBezTo>
                    <a:cubicBezTo>
                      <a:pt x="207" y="170"/>
                      <a:pt x="281" y="148"/>
                      <a:pt x="281" y="148"/>
                    </a:cubicBezTo>
                    <a:cubicBezTo>
                      <a:pt x="281" y="0"/>
                      <a:pt x="281" y="0"/>
                      <a:pt x="281" y="0"/>
                    </a:cubicBezTo>
                  </a:path>
                </a:pathLst>
              </a:custGeom>
              <a:grpFill/>
              <a:ln w="41275" cap="flat">
                <a:solidFill>
                  <a:srgbClr val="FB4631"/>
                </a:solidFill>
                <a:prstDash val="solid"/>
                <a:miter lim="800000"/>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6" name="Freeform: Shape 3"/>
              <p:cNvSpPr/>
              <p:nvPr/>
            </p:nvSpPr>
            <p:spPr bwMode="auto">
              <a:xfrm>
                <a:off x="1163" y="5354"/>
                <a:ext cx="1223" cy="95"/>
              </a:xfrm>
              <a:custGeom>
                <a:avLst/>
                <a:gdLst>
                  <a:gd name="T0" fmla="*/ 0 w 281"/>
                  <a:gd name="T1" fmla="*/ 0 h 22"/>
                  <a:gd name="T2" fmla="*/ 141 w 281"/>
                  <a:gd name="T3" fmla="*/ 22 h 22"/>
                  <a:gd name="T4" fmla="*/ 281 w 281"/>
                  <a:gd name="T5" fmla="*/ 0 h 22"/>
                </a:gdLst>
                <a:ahLst/>
                <a:cxnLst>
                  <a:cxn ang="0">
                    <a:pos x="T0" y="T1"/>
                  </a:cxn>
                  <a:cxn ang="0">
                    <a:pos x="T2" y="T3"/>
                  </a:cxn>
                  <a:cxn ang="0">
                    <a:pos x="T4" y="T5"/>
                  </a:cxn>
                </a:cxnLst>
                <a:rect l="0" t="0" r="r" b="b"/>
                <a:pathLst>
                  <a:path w="281" h="22">
                    <a:moveTo>
                      <a:pt x="0" y="0"/>
                    </a:moveTo>
                    <a:cubicBezTo>
                      <a:pt x="0" y="0"/>
                      <a:pt x="75" y="22"/>
                      <a:pt x="141" y="22"/>
                    </a:cubicBezTo>
                    <a:cubicBezTo>
                      <a:pt x="207" y="22"/>
                      <a:pt x="281" y="0"/>
                      <a:pt x="281" y="0"/>
                    </a:cubicBezTo>
                  </a:path>
                </a:pathLst>
              </a:custGeom>
              <a:grpFill/>
              <a:ln w="41275" cap="flat">
                <a:solidFill>
                  <a:srgbClr val="FB4631"/>
                </a:solidFill>
                <a:prstDash val="solid"/>
                <a:miter lim="800000"/>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7" name="Freeform: Shape 4"/>
              <p:cNvSpPr/>
              <p:nvPr/>
            </p:nvSpPr>
            <p:spPr bwMode="auto">
              <a:xfrm>
                <a:off x="1163" y="5145"/>
                <a:ext cx="1223" cy="96"/>
              </a:xfrm>
              <a:custGeom>
                <a:avLst/>
                <a:gdLst>
                  <a:gd name="T0" fmla="*/ 0 w 281"/>
                  <a:gd name="T1" fmla="*/ 0 h 22"/>
                  <a:gd name="T2" fmla="*/ 141 w 281"/>
                  <a:gd name="T3" fmla="*/ 22 h 22"/>
                  <a:gd name="T4" fmla="*/ 281 w 281"/>
                  <a:gd name="T5" fmla="*/ 0 h 22"/>
                </a:gdLst>
                <a:ahLst/>
                <a:cxnLst>
                  <a:cxn ang="0">
                    <a:pos x="T0" y="T1"/>
                  </a:cxn>
                  <a:cxn ang="0">
                    <a:pos x="T2" y="T3"/>
                  </a:cxn>
                  <a:cxn ang="0">
                    <a:pos x="T4" y="T5"/>
                  </a:cxn>
                </a:cxnLst>
                <a:rect l="0" t="0" r="r" b="b"/>
                <a:pathLst>
                  <a:path w="281" h="22">
                    <a:moveTo>
                      <a:pt x="0" y="0"/>
                    </a:moveTo>
                    <a:cubicBezTo>
                      <a:pt x="0" y="0"/>
                      <a:pt x="75" y="22"/>
                      <a:pt x="141" y="22"/>
                    </a:cubicBezTo>
                    <a:cubicBezTo>
                      <a:pt x="207" y="22"/>
                      <a:pt x="281" y="0"/>
                      <a:pt x="281" y="0"/>
                    </a:cubicBezTo>
                  </a:path>
                </a:pathLst>
              </a:custGeom>
              <a:grpFill/>
              <a:ln w="41275" cap="flat">
                <a:solidFill>
                  <a:srgbClr val="FB4631"/>
                </a:solidFill>
                <a:prstDash val="solid"/>
                <a:miter lim="800000"/>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8" name="Freeform: Shape 5"/>
              <p:cNvSpPr/>
              <p:nvPr/>
            </p:nvSpPr>
            <p:spPr bwMode="auto">
              <a:xfrm>
                <a:off x="1163" y="4933"/>
                <a:ext cx="1223" cy="95"/>
              </a:xfrm>
              <a:custGeom>
                <a:avLst/>
                <a:gdLst>
                  <a:gd name="T0" fmla="*/ 0 w 281"/>
                  <a:gd name="T1" fmla="*/ 0 h 22"/>
                  <a:gd name="T2" fmla="*/ 141 w 281"/>
                  <a:gd name="T3" fmla="*/ 22 h 22"/>
                  <a:gd name="T4" fmla="*/ 281 w 281"/>
                  <a:gd name="T5" fmla="*/ 0 h 22"/>
                </a:gdLst>
                <a:ahLst/>
                <a:cxnLst>
                  <a:cxn ang="0">
                    <a:pos x="T0" y="T1"/>
                  </a:cxn>
                  <a:cxn ang="0">
                    <a:pos x="T2" y="T3"/>
                  </a:cxn>
                  <a:cxn ang="0">
                    <a:pos x="T4" y="T5"/>
                  </a:cxn>
                </a:cxnLst>
                <a:rect l="0" t="0" r="r" b="b"/>
                <a:pathLst>
                  <a:path w="281" h="22">
                    <a:moveTo>
                      <a:pt x="0" y="0"/>
                    </a:moveTo>
                    <a:cubicBezTo>
                      <a:pt x="0" y="0"/>
                      <a:pt x="75" y="22"/>
                      <a:pt x="141" y="22"/>
                    </a:cubicBezTo>
                    <a:cubicBezTo>
                      <a:pt x="207" y="22"/>
                      <a:pt x="281" y="0"/>
                      <a:pt x="281" y="0"/>
                    </a:cubicBezTo>
                  </a:path>
                </a:pathLst>
              </a:custGeom>
              <a:grpFill/>
              <a:ln w="41275" cap="flat">
                <a:solidFill>
                  <a:srgbClr val="FB4631"/>
                </a:solidFill>
                <a:prstDash val="solid"/>
                <a:miter lim="800000"/>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9" name="Freeform: Shape 6"/>
              <p:cNvSpPr/>
              <p:nvPr/>
            </p:nvSpPr>
            <p:spPr bwMode="auto">
              <a:xfrm>
                <a:off x="1354" y="5401"/>
                <a:ext cx="840" cy="269"/>
              </a:xfrm>
              <a:custGeom>
                <a:avLst/>
                <a:gdLst>
                  <a:gd name="T0" fmla="*/ 0 w 193"/>
                  <a:gd name="T1" fmla="*/ 0 h 62"/>
                  <a:gd name="T2" fmla="*/ 97 w 193"/>
                  <a:gd name="T3" fmla="*/ 62 h 62"/>
                  <a:gd name="T4" fmla="*/ 193 w 193"/>
                  <a:gd name="T5" fmla="*/ 0 h 62"/>
                </a:gdLst>
                <a:ahLst/>
                <a:cxnLst>
                  <a:cxn ang="0">
                    <a:pos x="T0" y="T1"/>
                  </a:cxn>
                  <a:cxn ang="0">
                    <a:pos x="T2" y="T3"/>
                  </a:cxn>
                  <a:cxn ang="0">
                    <a:pos x="T4" y="T5"/>
                  </a:cxn>
                </a:cxnLst>
                <a:rect l="0" t="0" r="r" b="b"/>
                <a:pathLst>
                  <a:path w="193" h="62">
                    <a:moveTo>
                      <a:pt x="0" y="0"/>
                    </a:moveTo>
                    <a:cubicBezTo>
                      <a:pt x="0" y="0"/>
                      <a:pt x="13" y="62"/>
                      <a:pt x="97" y="62"/>
                    </a:cubicBezTo>
                    <a:cubicBezTo>
                      <a:pt x="180" y="62"/>
                      <a:pt x="193" y="0"/>
                      <a:pt x="193" y="0"/>
                    </a:cubicBezTo>
                  </a:path>
                </a:pathLst>
              </a:custGeom>
              <a:grpFill/>
              <a:ln w="41275" cap="flat">
                <a:solidFill>
                  <a:srgbClr val="FB4631"/>
                </a:solidFill>
                <a:prstDash val="solid"/>
                <a:miter lim="800000"/>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40" name="Freeform: Shape 7"/>
              <p:cNvSpPr/>
              <p:nvPr/>
            </p:nvSpPr>
            <p:spPr bwMode="auto">
              <a:xfrm>
                <a:off x="36" y="41"/>
                <a:ext cx="3481" cy="4319"/>
              </a:xfrm>
              <a:custGeom>
                <a:avLst/>
                <a:gdLst>
                  <a:gd name="T0" fmla="*/ 800 w 800"/>
                  <a:gd name="T1" fmla="*/ 400 h 995"/>
                  <a:gd name="T2" fmla="*/ 712 w 800"/>
                  <a:gd name="T3" fmla="*/ 650 h 995"/>
                  <a:gd name="T4" fmla="*/ 712 w 800"/>
                  <a:gd name="T5" fmla="*/ 650 h 995"/>
                  <a:gd name="T6" fmla="*/ 712 w 800"/>
                  <a:gd name="T7" fmla="*/ 650 h 995"/>
                  <a:gd name="T8" fmla="*/ 614 w 800"/>
                  <a:gd name="T9" fmla="*/ 792 h 995"/>
                  <a:gd name="T10" fmla="*/ 597 w 800"/>
                  <a:gd name="T11" fmla="*/ 848 h 995"/>
                  <a:gd name="T12" fmla="*/ 597 w 800"/>
                  <a:gd name="T13" fmla="*/ 889 h 995"/>
                  <a:gd name="T14" fmla="*/ 492 w 800"/>
                  <a:gd name="T15" fmla="*/ 995 h 995"/>
                  <a:gd name="T16" fmla="*/ 308 w 800"/>
                  <a:gd name="T17" fmla="*/ 995 h 995"/>
                  <a:gd name="T18" fmla="*/ 202 w 800"/>
                  <a:gd name="T19" fmla="*/ 889 h 995"/>
                  <a:gd name="T20" fmla="*/ 202 w 800"/>
                  <a:gd name="T21" fmla="*/ 848 h 995"/>
                  <a:gd name="T22" fmla="*/ 186 w 800"/>
                  <a:gd name="T23" fmla="*/ 792 h 995"/>
                  <a:gd name="T24" fmla="*/ 88 w 800"/>
                  <a:gd name="T25" fmla="*/ 650 h 995"/>
                  <a:gd name="T26" fmla="*/ 87 w 800"/>
                  <a:gd name="T27" fmla="*/ 650 h 995"/>
                  <a:gd name="T28" fmla="*/ 87 w 800"/>
                  <a:gd name="T29" fmla="*/ 650 h 995"/>
                  <a:gd name="T30" fmla="*/ 0 w 800"/>
                  <a:gd name="T31" fmla="*/ 400 h 995"/>
                  <a:gd name="T32" fmla="*/ 400 w 800"/>
                  <a:gd name="T33" fmla="*/ 0 h 995"/>
                  <a:gd name="T34" fmla="*/ 800 w 800"/>
                  <a:gd name="T35" fmla="*/ 400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0" h="995">
                    <a:moveTo>
                      <a:pt x="800" y="400"/>
                    </a:moveTo>
                    <a:cubicBezTo>
                      <a:pt x="800" y="495"/>
                      <a:pt x="767" y="582"/>
                      <a:pt x="712" y="650"/>
                    </a:cubicBezTo>
                    <a:cubicBezTo>
                      <a:pt x="712" y="650"/>
                      <a:pt x="712" y="650"/>
                      <a:pt x="712" y="650"/>
                    </a:cubicBezTo>
                    <a:cubicBezTo>
                      <a:pt x="712" y="650"/>
                      <a:pt x="712" y="650"/>
                      <a:pt x="712" y="650"/>
                    </a:cubicBezTo>
                    <a:cubicBezTo>
                      <a:pt x="710" y="653"/>
                      <a:pt x="657" y="724"/>
                      <a:pt x="614" y="792"/>
                    </a:cubicBezTo>
                    <a:cubicBezTo>
                      <a:pt x="603" y="808"/>
                      <a:pt x="597" y="828"/>
                      <a:pt x="597" y="848"/>
                    </a:cubicBezTo>
                    <a:cubicBezTo>
                      <a:pt x="597" y="889"/>
                      <a:pt x="597" y="889"/>
                      <a:pt x="597" y="889"/>
                    </a:cubicBezTo>
                    <a:cubicBezTo>
                      <a:pt x="597" y="948"/>
                      <a:pt x="550" y="995"/>
                      <a:pt x="492" y="995"/>
                    </a:cubicBezTo>
                    <a:cubicBezTo>
                      <a:pt x="308" y="995"/>
                      <a:pt x="308" y="995"/>
                      <a:pt x="308" y="995"/>
                    </a:cubicBezTo>
                    <a:cubicBezTo>
                      <a:pt x="249" y="995"/>
                      <a:pt x="202" y="948"/>
                      <a:pt x="202" y="889"/>
                    </a:cubicBezTo>
                    <a:cubicBezTo>
                      <a:pt x="202" y="848"/>
                      <a:pt x="202" y="848"/>
                      <a:pt x="202" y="848"/>
                    </a:cubicBezTo>
                    <a:cubicBezTo>
                      <a:pt x="202" y="828"/>
                      <a:pt x="196" y="808"/>
                      <a:pt x="186" y="792"/>
                    </a:cubicBezTo>
                    <a:cubicBezTo>
                      <a:pt x="143" y="724"/>
                      <a:pt x="90" y="654"/>
                      <a:pt x="88" y="650"/>
                    </a:cubicBezTo>
                    <a:cubicBezTo>
                      <a:pt x="88" y="650"/>
                      <a:pt x="87" y="650"/>
                      <a:pt x="87" y="650"/>
                    </a:cubicBezTo>
                    <a:cubicBezTo>
                      <a:pt x="87" y="650"/>
                      <a:pt x="87" y="650"/>
                      <a:pt x="87" y="650"/>
                    </a:cubicBezTo>
                    <a:cubicBezTo>
                      <a:pt x="32" y="582"/>
                      <a:pt x="0" y="495"/>
                      <a:pt x="0" y="400"/>
                    </a:cubicBezTo>
                    <a:cubicBezTo>
                      <a:pt x="0" y="179"/>
                      <a:pt x="179" y="0"/>
                      <a:pt x="400" y="0"/>
                    </a:cubicBezTo>
                    <a:cubicBezTo>
                      <a:pt x="621" y="0"/>
                      <a:pt x="800" y="179"/>
                      <a:pt x="800" y="400"/>
                    </a:cubicBezTo>
                    <a:close/>
                  </a:path>
                </a:pathLst>
              </a:custGeom>
              <a:noFill/>
              <a:ln w="111125" cap="flat">
                <a:solidFill>
                  <a:srgbClr val="FB4631"/>
                </a:solidFill>
                <a:prstDash val="solid"/>
                <a:miter lim="800000"/>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41" name="Freeform: Shape 8"/>
              <p:cNvSpPr/>
              <p:nvPr/>
            </p:nvSpPr>
            <p:spPr bwMode="auto">
              <a:xfrm>
                <a:off x="1076" y="4251"/>
                <a:ext cx="1397" cy="543"/>
              </a:xfrm>
              <a:custGeom>
                <a:avLst/>
                <a:gdLst>
                  <a:gd name="T0" fmla="*/ 69 w 321"/>
                  <a:gd name="T1" fmla="*/ 25 h 125"/>
                  <a:gd name="T2" fmla="*/ 0 w 321"/>
                  <a:gd name="T3" fmla="*/ 0 h 125"/>
                  <a:gd name="T4" fmla="*/ 0 w 321"/>
                  <a:gd name="T5" fmla="*/ 99 h 125"/>
                  <a:gd name="T6" fmla="*/ 161 w 321"/>
                  <a:gd name="T7" fmla="*/ 125 h 125"/>
                  <a:gd name="T8" fmla="*/ 321 w 321"/>
                  <a:gd name="T9" fmla="*/ 99 h 125"/>
                  <a:gd name="T10" fmla="*/ 321 w 321"/>
                  <a:gd name="T11" fmla="*/ 0 h 125"/>
                  <a:gd name="T12" fmla="*/ 253 w 321"/>
                  <a:gd name="T13" fmla="*/ 25 h 125"/>
                  <a:gd name="T14" fmla="*/ 69 w 321"/>
                  <a:gd name="T15" fmla="*/ 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125">
                    <a:moveTo>
                      <a:pt x="69" y="25"/>
                    </a:moveTo>
                    <a:cubicBezTo>
                      <a:pt x="43" y="25"/>
                      <a:pt x="19" y="15"/>
                      <a:pt x="0" y="0"/>
                    </a:cubicBezTo>
                    <a:cubicBezTo>
                      <a:pt x="0" y="99"/>
                      <a:pt x="0" y="99"/>
                      <a:pt x="0" y="99"/>
                    </a:cubicBezTo>
                    <a:cubicBezTo>
                      <a:pt x="0" y="99"/>
                      <a:pt x="58" y="125"/>
                      <a:pt x="161" y="125"/>
                    </a:cubicBezTo>
                    <a:cubicBezTo>
                      <a:pt x="264" y="125"/>
                      <a:pt x="321" y="99"/>
                      <a:pt x="321" y="99"/>
                    </a:cubicBezTo>
                    <a:cubicBezTo>
                      <a:pt x="321" y="0"/>
                      <a:pt x="321" y="0"/>
                      <a:pt x="321" y="0"/>
                    </a:cubicBezTo>
                    <a:cubicBezTo>
                      <a:pt x="303" y="15"/>
                      <a:pt x="279" y="25"/>
                      <a:pt x="253" y="25"/>
                    </a:cubicBezTo>
                    <a:lnTo>
                      <a:pt x="69" y="25"/>
                    </a:lnTo>
                    <a:close/>
                  </a:path>
                </a:pathLst>
              </a:custGeom>
              <a:grpFill/>
              <a:ln w="41275" cap="flat">
                <a:solidFill>
                  <a:srgbClr val="FB4631"/>
                </a:solidFill>
                <a:prstDash val="solid"/>
                <a:miter lim="800000"/>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grpSp>
        <p:sp>
          <p:nvSpPr>
            <p:cNvPr id="8" name="Oval 10"/>
            <p:cNvSpPr/>
            <p:nvPr/>
          </p:nvSpPr>
          <p:spPr>
            <a:xfrm>
              <a:off x="4983638" y="1570570"/>
              <a:ext cx="633087" cy="633087"/>
            </a:xfrm>
            <a:prstGeom prst="ellipse">
              <a:avLst/>
            </a:prstGeom>
            <a:solidFill>
              <a:srgbClr val="1BA98F"/>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ea typeface="Noto Sans S Chinese Regular" panose="020B0500000000000000" pitchFamily="34" charset="-122"/>
                <a:cs typeface="+mn-lt"/>
              </a:endParaRPr>
            </a:p>
          </p:txBody>
        </p:sp>
        <p:sp>
          <p:nvSpPr>
            <p:cNvPr id="10" name="Oval 11"/>
            <p:cNvSpPr/>
            <p:nvPr/>
          </p:nvSpPr>
          <p:spPr>
            <a:xfrm>
              <a:off x="6572154" y="1570570"/>
              <a:ext cx="633087" cy="633087"/>
            </a:xfrm>
            <a:prstGeom prst="ellipse">
              <a:avLst/>
            </a:prstGeom>
            <a:solidFill>
              <a:srgbClr val="FFA300"/>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ea typeface="Noto Sans S Chinese Regular" panose="020B0500000000000000" pitchFamily="34" charset="-122"/>
                <a:cs typeface="+mn-lt"/>
              </a:endParaRPr>
            </a:p>
          </p:txBody>
        </p:sp>
        <p:sp>
          <p:nvSpPr>
            <p:cNvPr id="14" name="Oval 12"/>
            <p:cNvSpPr/>
            <p:nvPr/>
          </p:nvSpPr>
          <p:spPr>
            <a:xfrm>
              <a:off x="4350551" y="3035662"/>
              <a:ext cx="633087" cy="633087"/>
            </a:xfrm>
            <a:prstGeom prst="ellipse">
              <a:avLst/>
            </a:prstGeom>
            <a:solidFill>
              <a:srgbClr val="FFA300"/>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ea typeface="Noto Sans S Chinese Regular" panose="020B0500000000000000" pitchFamily="34" charset="-122"/>
                <a:cs typeface="+mn-lt"/>
              </a:endParaRPr>
            </a:p>
          </p:txBody>
        </p:sp>
        <p:sp>
          <p:nvSpPr>
            <p:cNvPr id="15" name="Oval 13"/>
            <p:cNvSpPr/>
            <p:nvPr/>
          </p:nvSpPr>
          <p:spPr>
            <a:xfrm>
              <a:off x="7139168" y="3035662"/>
              <a:ext cx="633087" cy="633087"/>
            </a:xfrm>
            <a:prstGeom prst="ellipse">
              <a:avLst/>
            </a:prstGeom>
            <a:solidFill>
              <a:srgbClr val="1BA98F"/>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ea typeface="Noto Sans S Chinese Regular" panose="020B0500000000000000" pitchFamily="34" charset="-122"/>
                <a:cs typeface="+mn-lt"/>
              </a:endParaRPr>
            </a:p>
          </p:txBody>
        </p:sp>
        <p:sp>
          <p:nvSpPr>
            <p:cNvPr id="16" name="Oval 14"/>
            <p:cNvSpPr/>
            <p:nvPr/>
          </p:nvSpPr>
          <p:spPr>
            <a:xfrm>
              <a:off x="4983638" y="4253993"/>
              <a:ext cx="633087" cy="633087"/>
            </a:xfrm>
            <a:prstGeom prst="ellipse">
              <a:avLst/>
            </a:prstGeom>
            <a:solidFill>
              <a:srgbClr val="1BA98F"/>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ea typeface="Noto Sans S Chinese Regular" panose="020B0500000000000000" pitchFamily="34" charset="-122"/>
                <a:cs typeface="+mn-lt"/>
              </a:endParaRPr>
            </a:p>
          </p:txBody>
        </p:sp>
        <p:sp>
          <p:nvSpPr>
            <p:cNvPr id="17" name="Oval 15"/>
            <p:cNvSpPr/>
            <p:nvPr/>
          </p:nvSpPr>
          <p:spPr>
            <a:xfrm>
              <a:off x="6572154" y="4253993"/>
              <a:ext cx="633087" cy="633087"/>
            </a:xfrm>
            <a:prstGeom prst="ellipse">
              <a:avLst/>
            </a:prstGeom>
            <a:solidFill>
              <a:srgbClr val="FFA300"/>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ea typeface="Noto Sans S Chinese Regular" panose="020B0500000000000000" pitchFamily="34" charset="-122"/>
                <a:cs typeface="+mn-lt"/>
              </a:endParaRPr>
            </a:p>
          </p:txBody>
        </p:sp>
        <p:sp>
          <p:nvSpPr>
            <p:cNvPr id="29" name="Freeform: Shape 40"/>
            <p:cNvSpPr/>
            <p:nvPr/>
          </p:nvSpPr>
          <p:spPr bwMode="auto">
            <a:xfrm>
              <a:off x="4471138" y="3176245"/>
              <a:ext cx="401307" cy="304410"/>
            </a:xfrm>
            <a:custGeom>
              <a:avLst/>
              <a:gdLst>
                <a:gd name="T0" fmla="*/ 153 w 198"/>
                <a:gd name="T1" fmla="*/ 119 h 150"/>
                <a:gd name="T2" fmla="*/ 153 w 198"/>
                <a:gd name="T3" fmla="*/ 109 h 150"/>
                <a:gd name="T4" fmla="*/ 187 w 198"/>
                <a:gd name="T5" fmla="*/ 75 h 150"/>
                <a:gd name="T6" fmla="*/ 162 w 198"/>
                <a:gd name="T7" fmla="*/ 75 h 150"/>
                <a:gd name="T8" fmla="*/ 153 w 198"/>
                <a:gd name="T9" fmla="*/ 84 h 150"/>
                <a:gd name="T10" fmla="*/ 144 w 198"/>
                <a:gd name="T11" fmla="*/ 75 h 150"/>
                <a:gd name="T12" fmla="*/ 153 w 198"/>
                <a:gd name="T13" fmla="*/ 66 h 150"/>
                <a:gd name="T14" fmla="*/ 0 w 198"/>
                <a:gd name="T15" fmla="*/ 44 h 150"/>
                <a:gd name="T16" fmla="*/ 4 w 198"/>
                <a:gd name="T17" fmla="*/ 54 h 150"/>
                <a:gd name="T18" fmla="*/ 2 w 198"/>
                <a:gd name="T19" fmla="*/ 150 h 150"/>
                <a:gd name="T20" fmla="*/ 57 w 198"/>
                <a:gd name="T21" fmla="*/ 137 h 150"/>
                <a:gd name="T22" fmla="*/ 57 w 198"/>
                <a:gd name="T23" fmla="*/ 102 h 150"/>
                <a:gd name="T24" fmla="*/ 59 w 198"/>
                <a:gd name="T25" fmla="*/ 57 h 150"/>
                <a:gd name="T26" fmla="*/ 57 w 198"/>
                <a:gd name="T27" fmla="*/ 44 h 150"/>
                <a:gd name="T28" fmla="*/ 59 w 198"/>
                <a:gd name="T29" fmla="*/ 31 h 150"/>
                <a:gd name="T30" fmla="*/ 26 w 198"/>
                <a:gd name="T31" fmla="*/ 122 h 150"/>
                <a:gd name="T32" fmla="*/ 26 w 198"/>
                <a:gd name="T33" fmla="*/ 106 h 150"/>
                <a:gd name="T34" fmla="*/ 14 w 198"/>
                <a:gd name="T35" fmla="*/ 76 h 150"/>
                <a:gd name="T36" fmla="*/ 26 w 198"/>
                <a:gd name="T37" fmla="*/ 76 h 150"/>
                <a:gd name="T38" fmla="*/ 31 w 198"/>
                <a:gd name="T39" fmla="*/ 106 h 150"/>
                <a:gd name="T40" fmla="*/ 43 w 198"/>
                <a:gd name="T41" fmla="*/ 76 h 150"/>
                <a:gd name="T42" fmla="*/ 43 w 198"/>
                <a:gd name="T43" fmla="*/ 61 h 150"/>
                <a:gd name="T44" fmla="*/ 132 w 198"/>
                <a:gd name="T45" fmla="*/ 123 h 150"/>
                <a:gd name="T46" fmla="*/ 127 w 198"/>
                <a:gd name="T47" fmla="*/ 122 h 150"/>
                <a:gd name="T48" fmla="*/ 121 w 198"/>
                <a:gd name="T49" fmla="*/ 141 h 150"/>
                <a:gd name="T50" fmla="*/ 111 w 198"/>
                <a:gd name="T51" fmla="*/ 106 h 150"/>
                <a:gd name="T52" fmla="*/ 93 w 198"/>
                <a:gd name="T53" fmla="*/ 61 h 150"/>
                <a:gd name="T54" fmla="*/ 129 w 198"/>
                <a:gd name="T55" fmla="*/ 15 h 150"/>
                <a:gd name="T56" fmla="*/ 151 w 198"/>
                <a:gd name="T57" fmla="*/ 22 h 150"/>
                <a:gd name="T58" fmla="*/ 153 w 198"/>
                <a:gd name="T59" fmla="*/ 0 h 150"/>
                <a:gd name="T60" fmla="*/ 66 w 198"/>
                <a:gd name="T61" fmla="*/ 9 h 150"/>
                <a:gd name="T62" fmla="*/ 64 w 198"/>
                <a:gd name="T63" fmla="*/ 54 h 150"/>
                <a:gd name="T64" fmla="*/ 64 w 198"/>
                <a:gd name="T65" fmla="*/ 89 h 150"/>
                <a:gd name="T66" fmla="*/ 66 w 198"/>
                <a:gd name="T67" fmla="*/ 141 h 150"/>
                <a:gd name="T68" fmla="*/ 153 w 198"/>
                <a:gd name="T69" fmla="*/ 150 h 150"/>
                <a:gd name="T70" fmla="*/ 151 w 198"/>
                <a:gd name="T71" fmla="*/ 127 h 150"/>
                <a:gd name="T72" fmla="*/ 123 w 198"/>
                <a:gd name="T73" fmla="*/ 30 h 150"/>
                <a:gd name="T74" fmla="*/ 93 w 198"/>
                <a:gd name="T75" fmla="*/ 15 h 150"/>
                <a:gd name="T76" fmla="*/ 93 w 198"/>
                <a:gd name="T77" fmla="*/ 30 h 150"/>
                <a:gd name="T78" fmla="*/ 87 w 198"/>
                <a:gd name="T79" fmla="*/ 15 h 150"/>
                <a:gd name="T80" fmla="*/ 75 w 198"/>
                <a:gd name="T81" fmla="*/ 15 h 150"/>
                <a:gd name="T82" fmla="*/ 87 w 198"/>
                <a:gd name="T83" fmla="*/ 76 h 150"/>
                <a:gd name="T84" fmla="*/ 90 w 198"/>
                <a:gd name="T85" fmla="*/ 106 h 150"/>
                <a:gd name="T86" fmla="*/ 89 w 198"/>
                <a:gd name="T87" fmla="*/ 123 h 150"/>
                <a:gd name="T88" fmla="*/ 75 w 198"/>
                <a:gd name="T89" fmla="*/ 122 h 150"/>
                <a:gd name="T90" fmla="*/ 76 w 198"/>
                <a:gd name="T9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50">
                  <a:moveTo>
                    <a:pt x="153" y="30"/>
                  </a:moveTo>
                  <a:cubicBezTo>
                    <a:pt x="128" y="30"/>
                    <a:pt x="108" y="50"/>
                    <a:pt x="108" y="75"/>
                  </a:cubicBezTo>
                  <a:cubicBezTo>
                    <a:pt x="108" y="99"/>
                    <a:pt x="128" y="119"/>
                    <a:pt x="153" y="119"/>
                  </a:cubicBezTo>
                  <a:cubicBezTo>
                    <a:pt x="178" y="119"/>
                    <a:pt x="198" y="99"/>
                    <a:pt x="198" y="75"/>
                  </a:cubicBezTo>
                  <a:cubicBezTo>
                    <a:pt x="198" y="50"/>
                    <a:pt x="178" y="30"/>
                    <a:pt x="153" y="30"/>
                  </a:cubicBezTo>
                  <a:moveTo>
                    <a:pt x="153" y="109"/>
                  </a:moveTo>
                  <a:cubicBezTo>
                    <a:pt x="134" y="109"/>
                    <a:pt x="119" y="93"/>
                    <a:pt x="119" y="75"/>
                  </a:cubicBezTo>
                  <a:cubicBezTo>
                    <a:pt x="119" y="56"/>
                    <a:pt x="134" y="41"/>
                    <a:pt x="153" y="41"/>
                  </a:cubicBezTo>
                  <a:cubicBezTo>
                    <a:pt x="172" y="41"/>
                    <a:pt x="187" y="56"/>
                    <a:pt x="187" y="75"/>
                  </a:cubicBezTo>
                  <a:cubicBezTo>
                    <a:pt x="187" y="93"/>
                    <a:pt x="172" y="109"/>
                    <a:pt x="153" y="109"/>
                  </a:cubicBezTo>
                  <a:moveTo>
                    <a:pt x="173" y="63"/>
                  </a:moveTo>
                  <a:cubicBezTo>
                    <a:pt x="162" y="75"/>
                    <a:pt x="162" y="75"/>
                    <a:pt x="162" y="75"/>
                  </a:cubicBezTo>
                  <a:cubicBezTo>
                    <a:pt x="173" y="86"/>
                    <a:pt x="173" y="86"/>
                    <a:pt x="173" y="86"/>
                  </a:cubicBezTo>
                  <a:cubicBezTo>
                    <a:pt x="165" y="95"/>
                    <a:pt x="165" y="95"/>
                    <a:pt x="165" y="95"/>
                  </a:cubicBezTo>
                  <a:cubicBezTo>
                    <a:pt x="153" y="84"/>
                    <a:pt x="153" y="84"/>
                    <a:pt x="153" y="84"/>
                  </a:cubicBezTo>
                  <a:cubicBezTo>
                    <a:pt x="141" y="95"/>
                    <a:pt x="141" y="95"/>
                    <a:pt x="141" y="95"/>
                  </a:cubicBezTo>
                  <a:cubicBezTo>
                    <a:pt x="132" y="86"/>
                    <a:pt x="132" y="86"/>
                    <a:pt x="132" y="86"/>
                  </a:cubicBezTo>
                  <a:cubicBezTo>
                    <a:pt x="144" y="75"/>
                    <a:pt x="144" y="75"/>
                    <a:pt x="144" y="75"/>
                  </a:cubicBezTo>
                  <a:cubicBezTo>
                    <a:pt x="132" y="63"/>
                    <a:pt x="132" y="63"/>
                    <a:pt x="132" y="63"/>
                  </a:cubicBezTo>
                  <a:cubicBezTo>
                    <a:pt x="141" y="54"/>
                    <a:pt x="141" y="54"/>
                    <a:pt x="141" y="54"/>
                  </a:cubicBezTo>
                  <a:cubicBezTo>
                    <a:pt x="153" y="66"/>
                    <a:pt x="153" y="66"/>
                    <a:pt x="153" y="66"/>
                  </a:cubicBezTo>
                  <a:cubicBezTo>
                    <a:pt x="165" y="54"/>
                    <a:pt x="165" y="54"/>
                    <a:pt x="165" y="54"/>
                  </a:cubicBezTo>
                  <a:lnTo>
                    <a:pt x="173" y="63"/>
                  </a:lnTo>
                  <a:close/>
                  <a:moveTo>
                    <a:pt x="0" y="44"/>
                  </a:moveTo>
                  <a:cubicBezTo>
                    <a:pt x="2" y="44"/>
                    <a:pt x="2" y="44"/>
                    <a:pt x="2" y="44"/>
                  </a:cubicBezTo>
                  <a:cubicBezTo>
                    <a:pt x="2" y="54"/>
                    <a:pt x="2" y="54"/>
                    <a:pt x="2" y="54"/>
                  </a:cubicBezTo>
                  <a:cubicBezTo>
                    <a:pt x="4" y="54"/>
                    <a:pt x="4" y="54"/>
                    <a:pt x="4" y="54"/>
                  </a:cubicBezTo>
                  <a:cubicBezTo>
                    <a:pt x="4" y="141"/>
                    <a:pt x="4" y="141"/>
                    <a:pt x="4" y="141"/>
                  </a:cubicBezTo>
                  <a:cubicBezTo>
                    <a:pt x="2" y="141"/>
                    <a:pt x="2" y="141"/>
                    <a:pt x="2" y="141"/>
                  </a:cubicBezTo>
                  <a:cubicBezTo>
                    <a:pt x="2" y="150"/>
                    <a:pt x="2" y="150"/>
                    <a:pt x="2" y="150"/>
                  </a:cubicBezTo>
                  <a:cubicBezTo>
                    <a:pt x="57" y="150"/>
                    <a:pt x="57" y="150"/>
                    <a:pt x="57" y="150"/>
                  </a:cubicBezTo>
                  <a:cubicBezTo>
                    <a:pt x="57" y="141"/>
                    <a:pt x="57" y="141"/>
                    <a:pt x="57" y="141"/>
                  </a:cubicBezTo>
                  <a:cubicBezTo>
                    <a:pt x="57" y="137"/>
                    <a:pt x="57" y="137"/>
                    <a:pt x="57" y="137"/>
                  </a:cubicBezTo>
                  <a:cubicBezTo>
                    <a:pt x="59" y="137"/>
                    <a:pt x="59" y="137"/>
                    <a:pt x="59" y="137"/>
                  </a:cubicBezTo>
                  <a:cubicBezTo>
                    <a:pt x="59" y="102"/>
                    <a:pt x="59" y="102"/>
                    <a:pt x="59" y="102"/>
                  </a:cubicBezTo>
                  <a:cubicBezTo>
                    <a:pt x="57" y="102"/>
                    <a:pt x="57" y="102"/>
                    <a:pt x="57" y="102"/>
                  </a:cubicBezTo>
                  <a:cubicBezTo>
                    <a:pt x="57" y="86"/>
                    <a:pt x="57" y="86"/>
                    <a:pt x="57" y="86"/>
                  </a:cubicBezTo>
                  <a:cubicBezTo>
                    <a:pt x="59" y="86"/>
                    <a:pt x="59" y="86"/>
                    <a:pt x="59" y="86"/>
                  </a:cubicBezTo>
                  <a:cubicBezTo>
                    <a:pt x="59" y="57"/>
                    <a:pt x="59" y="57"/>
                    <a:pt x="59" y="57"/>
                  </a:cubicBezTo>
                  <a:cubicBezTo>
                    <a:pt x="57" y="57"/>
                    <a:pt x="57" y="57"/>
                    <a:pt x="57" y="57"/>
                  </a:cubicBezTo>
                  <a:cubicBezTo>
                    <a:pt x="57" y="54"/>
                    <a:pt x="57" y="54"/>
                    <a:pt x="57" y="54"/>
                  </a:cubicBezTo>
                  <a:cubicBezTo>
                    <a:pt x="57" y="44"/>
                    <a:pt x="57" y="44"/>
                    <a:pt x="57" y="44"/>
                  </a:cubicBezTo>
                  <a:cubicBezTo>
                    <a:pt x="57" y="41"/>
                    <a:pt x="57" y="41"/>
                    <a:pt x="57" y="41"/>
                  </a:cubicBezTo>
                  <a:cubicBezTo>
                    <a:pt x="59" y="41"/>
                    <a:pt x="59" y="41"/>
                    <a:pt x="59" y="41"/>
                  </a:cubicBezTo>
                  <a:cubicBezTo>
                    <a:pt x="59" y="31"/>
                    <a:pt x="59" y="31"/>
                    <a:pt x="59" y="31"/>
                  </a:cubicBezTo>
                  <a:cubicBezTo>
                    <a:pt x="46" y="25"/>
                    <a:pt x="46" y="25"/>
                    <a:pt x="46" y="25"/>
                  </a:cubicBezTo>
                  <a:lnTo>
                    <a:pt x="0" y="44"/>
                  </a:lnTo>
                  <a:close/>
                  <a:moveTo>
                    <a:pt x="26" y="122"/>
                  </a:moveTo>
                  <a:cubicBezTo>
                    <a:pt x="14" y="122"/>
                    <a:pt x="14" y="122"/>
                    <a:pt x="14" y="122"/>
                  </a:cubicBezTo>
                  <a:cubicBezTo>
                    <a:pt x="14" y="106"/>
                    <a:pt x="14" y="106"/>
                    <a:pt x="14" y="106"/>
                  </a:cubicBezTo>
                  <a:cubicBezTo>
                    <a:pt x="26" y="106"/>
                    <a:pt x="26" y="106"/>
                    <a:pt x="26" y="106"/>
                  </a:cubicBezTo>
                  <a:lnTo>
                    <a:pt x="26" y="122"/>
                  </a:lnTo>
                  <a:close/>
                  <a:moveTo>
                    <a:pt x="26" y="76"/>
                  </a:moveTo>
                  <a:cubicBezTo>
                    <a:pt x="14" y="76"/>
                    <a:pt x="14" y="76"/>
                    <a:pt x="14" y="76"/>
                  </a:cubicBezTo>
                  <a:cubicBezTo>
                    <a:pt x="14" y="61"/>
                    <a:pt x="14" y="61"/>
                    <a:pt x="14" y="61"/>
                  </a:cubicBezTo>
                  <a:cubicBezTo>
                    <a:pt x="26" y="61"/>
                    <a:pt x="26" y="61"/>
                    <a:pt x="26" y="61"/>
                  </a:cubicBezTo>
                  <a:lnTo>
                    <a:pt x="26" y="76"/>
                  </a:lnTo>
                  <a:close/>
                  <a:moveTo>
                    <a:pt x="43" y="122"/>
                  </a:moveTo>
                  <a:cubicBezTo>
                    <a:pt x="31" y="122"/>
                    <a:pt x="31" y="122"/>
                    <a:pt x="31" y="122"/>
                  </a:cubicBezTo>
                  <a:cubicBezTo>
                    <a:pt x="31" y="106"/>
                    <a:pt x="31" y="106"/>
                    <a:pt x="31" y="106"/>
                  </a:cubicBezTo>
                  <a:cubicBezTo>
                    <a:pt x="43" y="106"/>
                    <a:pt x="43" y="106"/>
                    <a:pt x="43" y="106"/>
                  </a:cubicBezTo>
                  <a:lnTo>
                    <a:pt x="43" y="122"/>
                  </a:lnTo>
                  <a:close/>
                  <a:moveTo>
                    <a:pt x="43" y="76"/>
                  </a:moveTo>
                  <a:cubicBezTo>
                    <a:pt x="31" y="76"/>
                    <a:pt x="31" y="76"/>
                    <a:pt x="31" y="76"/>
                  </a:cubicBezTo>
                  <a:cubicBezTo>
                    <a:pt x="31" y="61"/>
                    <a:pt x="31" y="61"/>
                    <a:pt x="31" y="61"/>
                  </a:cubicBezTo>
                  <a:cubicBezTo>
                    <a:pt x="43" y="61"/>
                    <a:pt x="43" y="61"/>
                    <a:pt x="43" y="61"/>
                  </a:cubicBezTo>
                  <a:lnTo>
                    <a:pt x="43" y="76"/>
                  </a:lnTo>
                  <a:close/>
                  <a:moveTo>
                    <a:pt x="151" y="127"/>
                  </a:moveTo>
                  <a:cubicBezTo>
                    <a:pt x="144" y="127"/>
                    <a:pt x="138" y="126"/>
                    <a:pt x="132" y="123"/>
                  </a:cubicBezTo>
                  <a:cubicBezTo>
                    <a:pt x="128" y="123"/>
                    <a:pt x="128" y="123"/>
                    <a:pt x="128" y="123"/>
                  </a:cubicBezTo>
                  <a:cubicBezTo>
                    <a:pt x="127" y="123"/>
                    <a:pt x="127" y="123"/>
                    <a:pt x="127" y="123"/>
                  </a:cubicBezTo>
                  <a:cubicBezTo>
                    <a:pt x="127" y="122"/>
                    <a:pt x="127" y="122"/>
                    <a:pt x="127" y="122"/>
                  </a:cubicBezTo>
                  <a:cubicBezTo>
                    <a:pt x="127" y="121"/>
                    <a:pt x="127" y="121"/>
                    <a:pt x="127" y="121"/>
                  </a:cubicBezTo>
                  <a:cubicBezTo>
                    <a:pt x="125" y="119"/>
                    <a:pt x="123" y="118"/>
                    <a:pt x="121" y="116"/>
                  </a:cubicBezTo>
                  <a:cubicBezTo>
                    <a:pt x="121" y="141"/>
                    <a:pt x="121" y="141"/>
                    <a:pt x="121" y="141"/>
                  </a:cubicBezTo>
                  <a:cubicBezTo>
                    <a:pt x="96" y="141"/>
                    <a:pt x="96" y="141"/>
                    <a:pt x="96" y="141"/>
                  </a:cubicBezTo>
                  <a:cubicBezTo>
                    <a:pt x="96" y="106"/>
                    <a:pt x="96" y="106"/>
                    <a:pt x="96" y="106"/>
                  </a:cubicBezTo>
                  <a:cubicBezTo>
                    <a:pt x="111" y="106"/>
                    <a:pt x="111" y="106"/>
                    <a:pt x="111" y="106"/>
                  </a:cubicBezTo>
                  <a:cubicBezTo>
                    <a:pt x="104" y="98"/>
                    <a:pt x="101" y="87"/>
                    <a:pt x="100" y="76"/>
                  </a:cubicBezTo>
                  <a:cubicBezTo>
                    <a:pt x="93" y="76"/>
                    <a:pt x="93" y="76"/>
                    <a:pt x="93" y="76"/>
                  </a:cubicBezTo>
                  <a:cubicBezTo>
                    <a:pt x="93" y="61"/>
                    <a:pt x="93" y="61"/>
                    <a:pt x="93" y="61"/>
                  </a:cubicBezTo>
                  <a:cubicBezTo>
                    <a:pt x="102" y="61"/>
                    <a:pt x="102" y="61"/>
                    <a:pt x="102" y="61"/>
                  </a:cubicBezTo>
                  <a:cubicBezTo>
                    <a:pt x="106" y="46"/>
                    <a:pt x="116" y="34"/>
                    <a:pt x="129" y="28"/>
                  </a:cubicBezTo>
                  <a:cubicBezTo>
                    <a:pt x="129" y="15"/>
                    <a:pt x="129" y="15"/>
                    <a:pt x="129" y="15"/>
                  </a:cubicBezTo>
                  <a:cubicBezTo>
                    <a:pt x="141" y="15"/>
                    <a:pt x="141" y="15"/>
                    <a:pt x="141" y="15"/>
                  </a:cubicBezTo>
                  <a:cubicBezTo>
                    <a:pt x="141" y="23"/>
                    <a:pt x="141" y="23"/>
                    <a:pt x="141" y="23"/>
                  </a:cubicBezTo>
                  <a:cubicBezTo>
                    <a:pt x="144" y="23"/>
                    <a:pt x="148" y="22"/>
                    <a:pt x="151" y="22"/>
                  </a:cubicBezTo>
                  <a:cubicBezTo>
                    <a:pt x="151" y="9"/>
                    <a:pt x="151" y="9"/>
                    <a:pt x="151" y="9"/>
                  </a:cubicBezTo>
                  <a:cubicBezTo>
                    <a:pt x="153" y="9"/>
                    <a:pt x="153" y="9"/>
                    <a:pt x="153" y="9"/>
                  </a:cubicBezTo>
                  <a:cubicBezTo>
                    <a:pt x="153" y="0"/>
                    <a:pt x="153" y="0"/>
                    <a:pt x="153" y="0"/>
                  </a:cubicBezTo>
                  <a:cubicBezTo>
                    <a:pt x="64" y="0"/>
                    <a:pt x="64" y="0"/>
                    <a:pt x="64" y="0"/>
                  </a:cubicBezTo>
                  <a:cubicBezTo>
                    <a:pt x="64" y="9"/>
                    <a:pt x="64" y="9"/>
                    <a:pt x="64" y="9"/>
                  </a:cubicBezTo>
                  <a:cubicBezTo>
                    <a:pt x="66" y="9"/>
                    <a:pt x="66" y="9"/>
                    <a:pt x="66" y="9"/>
                  </a:cubicBezTo>
                  <a:cubicBezTo>
                    <a:pt x="66" y="44"/>
                    <a:pt x="66" y="44"/>
                    <a:pt x="66" y="44"/>
                  </a:cubicBezTo>
                  <a:cubicBezTo>
                    <a:pt x="64" y="44"/>
                    <a:pt x="64" y="44"/>
                    <a:pt x="64" y="44"/>
                  </a:cubicBezTo>
                  <a:cubicBezTo>
                    <a:pt x="64" y="54"/>
                    <a:pt x="64" y="54"/>
                    <a:pt x="64" y="54"/>
                  </a:cubicBezTo>
                  <a:cubicBezTo>
                    <a:pt x="66" y="54"/>
                    <a:pt x="66" y="54"/>
                    <a:pt x="66" y="54"/>
                  </a:cubicBezTo>
                  <a:cubicBezTo>
                    <a:pt x="66" y="89"/>
                    <a:pt x="66" y="89"/>
                    <a:pt x="66" y="89"/>
                  </a:cubicBezTo>
                  <a:cubicBezTo>
                    <a:pt x="64" y="89"/>
                    <a:pt x="64" y="89"/>
                    <a:pt x="64" y="89"/>
                  </a:cubicBezTo>
                  <a:cubicBezTo>
                    <a:pt x="64" y="98"/>
                    <a:pt x="64" y="98"/>
                    <a:pt x="64" y="98"/>
                  </a:cubicBezTo>
                  <a:cubicBezTo>
                    <a:pt x="66" y="98"/>
                    <a:pt x="66" y="98"/>
                    <a:pt x="66" y="98"/>
                  </a:cubicBezTo>
                  <a:cubicBezTo>
                    <a:pt x="66" y="141"/>
                    <a:pt x="66" y="141"/>
                    <a:pt x="66" y="141"/>
                  </a:cubicBezTo>
                  <a:cubicBezTo>
                    <a:pt x="64" y="141"/>
                    <a:pt x="64" y="141"/>
                    <a:pt x="64" y="141"/>
                  </a:cubicBezTo>
                  <a:cubicBezTo>
                    <a:pt x="64" y="150"/>
                    <a:pt x="64" y="150"/>
                    <a:pt x="64" y="150"/>
                  </a:cubicBezTo>
                  <a:cubicBezTo>
                    <a:pt x="153" y="150"/>
                    <a:pt x="153" y="150"/>
                    <a:pt x="153" y="150"/>
                  </a:cubicBezTo>
                  <a:cubicBezTo>
                    <a:pt x="153" y="141"/>
                    <a:pt x="153" y="141"/>
                    <a:pt x="153" y="141"/>
                  </a:cubicBezTo>
                  <a:cubicBezTo>
                    <a:pt x="151" y="141"/>
                    <a:pt x="151" y="141"/>
                    <a:pt x="151" y="141"/>
                  </a:cubicBezTo>
                  <a:lnTo>
                    <a:pt x="151" y="127"/>
                  </a:lnTo>
                  <a:close/>
                  <a:moveTo>
                    <a:pt x="111" y="15"/>
                  </a:moveTo>
                  <a:cubicBezTo>
                    <a:pt x="123" y="15"/>
                    <a:pt x="123" y="15"/>
                    <a:pt x="123" y="15"/>
                  </a:cubicBezTo>
                  <a:cubicBezTo>
                    <a:pt x="123" y="30"/>
                    <a:pt x="123" y="30"/>
                    <a:pt x="123" y="30"/>
                  </a:cubicBezTo>
                  <a:cubicBezTo>
                    <a:pt x="111" y="30"/>
                    <a:pt x="111" y="30"/>
                    <a:pt x="111" y="30"/>
                  </a:cubicBezTo>
                  <a:lnTo>
                    <a:pt x="111" y="15"/>
                  </a:lnTo>
                  <a:close/>
                  <a:moveTo>
                    <a:pt x="93" y="15"/>
                  </a:moveTo>
                  <a:cubicBezTo>
                    <a:pt x="105" y="15"/>
                    <a:pt x="105" y="15"/>
                    <a:pt x="105" y="15"/>
                  </a:cubicBezTo>
                  <a:cubicBezTo>
                    <a:pt x="105" y="30"/>
                    <a:pt x="105" y="30"/>
                    <a:pt x="105" y="30"/>
                  </a:cubicBezTo>
                  <a:cubicBezTo>
                    <a:pt x="93" y="30"/>
                    <a:pt x="93" y="30"/>
                    <a:pt x="93" y="30"/>
                  </a:cubicBezTo>
                  <a:lnTo>
                    <a:pt x="93" y="15"/>
                  </a:lnTo>
                  <a:close/>
                  <a:moveTo>
                    <a:pt x="75" y="15"/>
                  </a:moveTo>
                  <a:cubicBezTo>
                    <a:pt x="87" y="15"/>
                    <a:pt x="87" y="15"/>
                    <a:pt x="87" y="15"/>
                  </a:cubicBezTo>
                  <a:cubicBezTo>
                    <a:pt x="87" y="30"/>
                    <a:pt x="87" y="30"/>
                    <a:pt x="87" y="30"/>
                  </a:cubicBezTo>
                  <a:cubicBezTo>
                    <a:pt x="75" y="30"/>
                    <a:pt x="75" y="30"/>
                    <a:pt x="75" y="30"/>
                  </a:cubicBezTo>
                  <a:lnTo>
                    <a:pt x="75" y="15"/>
                  </a:lnTo>
                  <a:close/>
                  <a:moveTo>
                    <a:pt x="75" y="61"/>
                  </a:moveTo>
                  <a:cubicBezTo>
                    <a:pt x="87" y="61"/>
                    <a:pt x="87" y="61"/>
                    <a:pt x="87" y="61"/>
                  </a:cubicBezTo>
                  <a:cubicBezTo>
                    <a:pt x="87" y="76"/>
                    <a:pt x="87" y="76"/>
                    <a:pt x="87" y="76"/>
                  </a:cubicBezTo>
                  <a:cubicBezTo>
                    <a:pt x="75" y="76"/>
                    <a:pt x="75" y="76"/>
                    <a:pt x="75" y="76"/>
                  </a:cubicBezTo>
                  <a:lnTo>
                    <a:pt x="75" y="61"/>
                  </a:lnTo>
                  <a:close/>
                  <a:moveTo>
                    <a:pt x="90" y="106"/>
                  </a:moveTo>
                  <a:cubicBezTo>
                    <a:pt x="90" y="122"/>
                    <a:pt x="90" y="122"/>
                    <a:pt x="90" y="122"/>
                  </a:cubicBezTo>
                  <a:cubicBezTo>
                    <a:pt x="90" y="123"/>
                    <a:pt x="90" y="123"/>
                    <a:pt x="90" y="123"/>
                  </a:cubicBezTo>
                  <a:cubicBezTo>
                    <a:pt x="89" y="123"/>
                    <a:pt x="89" y="123"/>
                    <a:pt x="89" y="123"/>
                  </a:cubicBezTo>
                  <a:cubicBezTo>
                    <a:pt x="76" y="123"/>
                    <a:pt x="76" y="123"/>
                    <a:pt x="76" y="123"/>
                  </a:cubicBezTo>
                  <a:cubicBezTo>
                    <a:pt x="75" y="123"/>
                    <a:pt x="75" y="123"/>
                    <a:pt x="75" y="123"/>
                  </a:cubicBezTo>
                  <a:cubicBezTo>
                    <a:pt x="75" y="122"/>
                    <a:pt x="75" y="122"/>
                    <a:pt x="75" y="122"/>
                  </a:cubicBezTo>
                  <a:cubicBezTo>
                    <a:pt x="75" y="106"/>
                    <a:pt x="75" y="106"/>
                    <a:pt x="75" y="106"/>
                  </a:cubicBezTo>
                  <a:cubicBezTo>
                    <a:pt x="75" y="106"/>
                    <a:pt x="75" y="106"/>
                    <a:pt x="75" y="106"/>
                  </a:cubicBezTo>
                  <a:cubicBezTo>
                    <a:pt x="76" y="106"/>
                    <a:pt x="76" y="106"/>
                    <a:pt x="76" y="106"/>
                  </a:cubicBezTo>
                  <a:cubicBezTo>
                    <a:pt x="89" y="106"/>
                    <a:pt x="89" y="106"/>
                    <a:pt x="89" y="106"/>
                  </a:cubicBezTo>
                  <a:cubicBezTo>
                    <a:pt x="90" y="106"/>
                    <a:pt x="90" y="106"/>
                    <a:pt x="90" y="106"/>
                  </a:cubicBezTo>
                  <a:close/>
                </a:path>
              </a:pathLst>
            </a:custGeom>
            <a:solidFill>
              <a:schemeClr val="bg1"/>
            </a:solidFill>
            <a:ln>
              <a:noFill/>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0" name="Freeform: Shape 41"/>
            <p:cNvSpPr/>
            <p:nvPr/>
          </p:nvSpPr>
          <p:spPr bwMode="auto">
            <a:xfrm>
              <a:off x="5113442" y="4454972"/>
              <a:ext cx="355606" cy="271009"/>
            </a:xfrm>
            <a:custGeom>
              <a:avLst/>
              <a:gdLst>
                <a:gd name="T0" fmla="*/ 201 w 201"/>
                <a:gd name="T1" fmla="*/ 55 h 153"/>
                <a:gd name="T2" fmla="*/ 189 w 201"/>
                <a:gd name="T3" fmla="*/ 66 h 153"/>
                <a:gd name="T4" fmla="*/ 184 w 201"/>
                <a:gd name="T5" fmla="*/ 66 h 153"/>
                <a:gd name="T6" fmla="*/ 193 w 201"/>
                <a:gd name="T7" fmla="*/ 77 h 153"/>
                <a:gd name="T8" fmla="*/ 181 w 201"/>
                <a:gd name="T9" fmla="*/ 88 h 153"/>
                <a:gd name="T10" fmla="*/ 136 w 201"/>
                <a:gd name="T11" fmla="*/ 88 h 153"/>
                <a:gd name="T12" fmla="*/ 143 w 201"/>
                <a:gd name="T13" fmla="*/ 124 h 153"/>
                <a:gd name="T14" fmla="*/ 133 w 201"/>
                <a:gd name="T15" fmla="*/ 150 h 153"/>
                <a:gd name="T16" fmla="*/ 121 w 201"/>
                <a:gd name="T17" fmla="*/ 132 h 153"/>
                <a:gd name="T18" fmla="*/ 101 w 201"/>
                <a:gd name="T19" fmla="*/ 105 h 153"/>
                <a:gd name="T20" fmla="*/ 79 w 201"/>
                <a:gd name="T21" fmla="*/ 83 h 153"/>
                <a:gd name="T22" fmla="*/ 65 w 201"/>
                <a:gd name="T23" fmla="*/ 81 h 153"/>
                <a:gd name="T24" fmla="*/ 59 w 201"/>
                <a:gd name="T25" fmla="*/ 81 h 153"/>
                <a:gd name="T26" fmla="*/ 59 w 201"/>
                <a:gd name="T27" fmla="*/ 6 h 153"/>
                <a:gd name="T28" fmla="*/ 71 w 201"/>
                <a:gd name="T29" fmla="*/ 6 h 153"/>
                <a:gd name="T30" fmla="*/ 86 w 201"/>
                <a:gd name="T31" fmla="*/ 2 h 153"/>
                <a:gd name="T32" fmla="*/ 96 w 201"/>
                <a:gd name="T33" fmla="*/ 5 h 153"/>
                <a:gd name="T34" fmla="*/ 125 w 201"/>
                <a:gd name="T35" fmla="*/ 0 h 153"/>
                <a:gd name="T36" fmla="*/ 178 w 201"/>
                <a:gd name="T37" fmla="*/ 0 h 153"/>
                <a:gd name="T38" fmla="*/ 190 w 201"/>
                <a:gd name="T39" fmla="*/ 11 h 153"/>
                <a:gd name="T40" fmla="*/ 181 w 201"/>
                <a:gd name="T41" fmla="*/ 22 h 153"/>
                <a:gd name="T42" fmla="*/ 186 w 201"/>
                <a:gd name="T43" fmla="*/ 22 h 153"/>
                <a:gd name="T44" fmla="*/ 198 w 201"/>
                <a:gd name="T45" fmla="*/ 33 h 153"/>
                <a:gd name="T46" fmla="*/ 188 w 201"/>
                <a:gd name="T47" fmla="*/ 44 h 153"/>
                <a:gd name="T48" fmla="*/ 189 w 201"/>
                <a:gd name="T49" fmla="*/ 44 h 153"/>
                <a:gd name="T50" fmla="*/ 201 w 201"/>
                <a:gd name="T51" fmla="*/ 55 h 153"/>
                <a:gd name="T52" fmla="*/ 0 w 201"/>
                <a:gd name="T53" fmla="*/ 1 h 153"/>
                <a:gd name="T54" fmla="*/ 52 w 201"/>
                <a:gd name="T55" fmla="*/ 1 h 153"/>
                <a:gd name="T56" fmla="*/ 52 w 201"/>
                <a:gd name="T57" fmla="*/ 103 h 153"/>
                <a:gd name="T58" fmla="*/ 0 w 201"/>
                <a:gd name="T59" fmla="*/ 103 h 153"/>
                <a:gd name="T60" fmla="*/ 0 w 201"/>
                <a:gd name="T61" fmla="*/ 1 h 153"/>
                <a:gd name="T62" fmla="*/ 38 w 201"/>
                <a:gd name="T63" fmla="*/ 23 h 153"/>
                <a:gd name="T64" fmla="*/ 44 w 201"/>
                <a:gd name="T65" fmla="*/ 17 h 153"/>
                <a:gd name="T66" fmla="*/ 38 w 201"/>
                <a:gd name="T67" fmla="*/ 10 h 153"/>
                <a:gd name="T68" fmla="*/ 31 w 201"/>
                <a:gd name="T69" fmla="*/ 17 h 153"/>
                <a:gd name="T70" fmla="*/ 38 w 201"/>
                <a:gd name="T7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3">
                  <a:moveTo>
                    <a:pt x="201" y="55"/>
                  </a:moveTo>
                  <a:cubicBezTo>
                    <a:pt x="201" y="61"/>
                    <a:pt x="196" y="66"/>
                    <a:pt x="189" y="66"/>
                  </a:cubicBezTo>
                  <a:cubicBezTo>
                    <a:pt x="184" y="66"/>
                    <a:pt x="184" y="66"/>
                    <a:pt x="184" y="66"/>
                  </a:cubicBezTo>
                  <a:cubicBezTo>
                    <a:pt x="189" y="67"/>
                    <a:pt x="193" y="71"/>
                    <a:pt x="193" y="77"/>
                  </a:cubicBezTo>
                  <a:cubicBezTo>
                    <a:pt x="193" y="83"/>
                    <a:pt x="188" y="88"/>
                    <a:pt x="181" y="88"/>
                  </a:cubicBezTo>
                  <a:cubicBezTo>
                    <a:pt x="136" y="88"/>
                    <a:pt x="136" y="88"/>
                    <a:pt x="136" y="88"/>
                  </a:cubicBezTo>
                  <a:cubicBezTo>
                    <a:pt x="130" y="95"/>
                    <a:pt x="141" y="105"/>
                    <a:pt x="143" y="124"/>
                  </a:cubicBezTo>
                  <a:cubicBezTo>
                    <a:pt x="144" y="135"/>
                    <a:pt x="143" y="146"/>
                    <a:pt x="133" y="150"/>
                  </a:cubicBezTo>
                  <a:cubicBezTo>
                    <a:pt x="123" y="153"/>
                    <a:pt x="124" y="139"/>
                    <a:pt x="121" y="132"/>
                  </a:cubicBezTo>
                  <a:cubicBezTo>
                    <a:pt x="115" y="118"/>
                    <a:pt x="105" y="112"/>
                    <a:pt x="101" y="105"/>
                  </a:cubicBezTo>
                  <a:cubicBezTo>
                    <a:pt x="96" y="99"/>
                    <a:pt x="86" y="87"/>
                    <a:pt x="79" y="83"/>
                  </a:cubicBezTo>
                  <a:cubicBezTo>
                    <a:pt x="75" y="81"/>
                    <a:pt x="69" y="81"/>
                    <a:pt x="65" y="81"/>
                  </a:cubicBezTo>
                  <a:cubicBezTo>
                    <a:pt x="59" y="81"/>
                    <a:pt x="59" y="81"/>
                    <a:pt x="59" y="81"/>
                  </a:cubicBezTo>
                  <a:cubicBezTo>
                    <a:pt x="59" y="6"/>
                    <a:pt x="59" y="6"/>
                    <a:pt x="59" y="6"/>
                  </a:cubicBezTo>
                  <a:cubicBezTo>
                    <a:pt x="71" y="6"/>
                    <a:pt x="71" y="6"/>
                    <a:pt x="71" y="6"/>
                  </a:cubicBezTo>
                  <a:cubicBezTo>
                    <a:pt x="75" y="6"/>
                    <a:pt x="82" y="2"/>
                    <a:pt x="86" y="2"/>
                  </a:cubicBezTo>
                  <a:cubicBezTo>
                    <a:pt x="90" y="2"/>
                    <a:pt x="91" y="5"/>
                    <a:pt x="96" y="5"/>
                  </a:cubicBezTo>
                  <a:cubicBezTo>
                    <a:pt x="102" y="5"/>
                    <a:pt x="118" y="0"/>
                    <a:pt x="125" y="0"/>
                  </a:cubicBezTo>
                  <a:cubicBezTo>
                    <a:pt x="178" y="0"/>
                    <a:pt x="178" y="0"/>
                    <a:pt x="178" y="0"/>
                  </a:cubicBezTo>
                  <a:cubicBezTo>
                    <a:pt x="185" y="0"/>
                    <a:pt x="190" y="5"/>
                    <a:pt x="190" y="11"/>
                  </a:cubicBezTo>
                  <a:cubicBezTo>
                    <a:pt x="190" y="16"/>
                    <a:pt x="186" y="21"/>
                    <a:pt x="181" y="22"/>
                  </a:cubicBezTo>
                  <a:cubicBezTo>
                    <a:pt x="186" y="22"/>
                    <a:pt x="186" y="22"/>
                    <a:pt x="186" y="22"/>
                  </a:cubicBezTo>
                  <a:cubicBezTo>
                    <a:pt x="192" y="22"/>
                    <a:pt x="198" y="27"/>
                    <a:pt x="198" y="33"/>
                  </a:cubicBezTo>
                  <a:cubicBezTo>
                    <a:pt x="198" y="38"/>
                    <a:pt x="194" y="42"/>
                    <a:pt x="188" y="44"/>
                  </a:cubicBezTo>
                  <a:cubicBezTo>
                    <a:pt x="189" y="44"/>
                    <a:pt x="189" y="44"/>
                    <a:pt x="189" y="44"/>
                  </a:cubicBezTo>
                  <a:cubicBezTo>
                    <a:pt x="196" y="44"/>
                    <a:pt x="201" y="49"/>
                    <a:pt x="201" y="55"/>
                  </a:cubicBezTo>
                  <a:moveTo>
                    <a:pt x="0" y="1"/>
                  </a:moveTo>
                  <a:cubicBezTo>
                    <a:pt x="52" y="1"/>
                    <a:pt x="52" y="1"/>
                    <a:pt x="52" y="1"/>
                  </a:cubicBezTo>
                  <a:cubicBezTo>
                    <a:pt x="52" y="103"/>
                    <a:pt x="52" y="103"/>
                    <a:pt x="52" y="103"/>
                  </a:cubicBezTo>
                  <a:cubicBezTo>
                    <a:pt x="0" y="103"/>
                    <a:pt x="0" y="103"/>
                    <a:pt x="0" y="103"/>
                  </a:cubicBezTo>
                  <a:lnTo>
                    <a:pt x="0" y="1"/>
                  </a:lnTo>
                  <a:close/>
                  <a:moveTo>
                    <a:pt x="38" y="23"/>
                  </a:moveTo>
                  <a:cubicBezTo>
                    <a:pt x="41" y="23"/>
                    <a:pt x="44" y="20"/>
                    <a:pt x="44" y="17"/>
                  </a:cubicBezTo>
                  <a:cubicBezTo>
                    <a:pt x="44" y="13"/>
                    <a:pt x="41" y="10"/>
                    <a:pt x="38" y="10"/>
                  </a:cubicBezTo>
                  <a:cubicBezTo>
                    <a:pt x="34" y="10"/>
                    <a:pt x="31" y="13"/>
                    <a:pt x="31" y="17"/>
                  </a:cubicBezTo>
                  <a:cubicBezTo>
                    <a:pt x="31" y="20"/>
                    <a:pt x="34" y="23"/>
                    <a:pt x="38" y="23"/>
                  </a:cubicBezTo>
                </a:path>
              </a:pathLst>
            </a:custGeom>
            <a:solidFill>
              <a:schemeClr val="bg1"/>
            </a:solidFill>
            <a:ln>
              <a:noFill/>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1" name="Freeform: Shape 42"/>
            <p:cNvSpPr/>
            <p:nvPr/>
          </p:nvSpPr>
          <p:spPr bwMode="auto">
            <a:xfrm>
              <a:off x="5156682" y="1711012"/>
              <a:ext cx="300417" cy="325269"/>
            </a:xfrm>
            <a:custGeom>
              <a:avLst/>
              <a:gdLst>
                <a:gd name="T0" fmla="*/ 62 w 174"/>
                <a:gd name="T1" fmla="*/ 84 h 188"/>
                <a:gd name="T2" fmla="*/ 44 w 174"/>
                <a:gd name="T3" fmla="*/ 80 h 188"/>
                <a:gd name="T4" fmla="*/ 26 w 174"/>
                <a:gd name="T5" fmla="*/ 84 h 188"/>
                <a:gd name="T6" fmla="*/ 0 w 174"/>
                <a:gd name="T7" fmla="*/ 90 h 188"/>
                <a:gd name="T8" fmla="*/ 5 w 174"/>
                <a:gd name="T9" fmla="*/ 127 h 188"/>
                <a:gd name="T10" fmla="*/ 16 w 174"/>
                <a:gd name="T11" fmla="*/ 146 h 188"/>
                <a:gd name="T12" fmla="*/ 16 w 174"/>
                <a:gd name="T13" fmla="*/ 185 h 188"/>
                <a:gd name="T14" fmla="*/ 44 w 174"/>
                <a:gd name="T15" fmla="*/ 188 h 188"/>
                <a:gd name="T16" fmla="*/ 72 w 174"/>
                <a:gd name="T17" fmla="*/ 185 h 188"/>
                <a:gd name="T18" fmla="*/ 72 w 174"/>
                <a:gd name="T19" fmla="*/ 146 h 188"/>
                <a:gd name="T20" fmla="*/ 83 w 174"/>
                <a:gd name="T21" fmla="*/ 127 h 188"/>
                <a:gd name="T22" fmla="*/ 88 w 174"/>
                <a:gd name="T23" fmla="*/ 90 h 188"/>
                <a:gd name="T24" fmla="*/ 62 w 174"/>
                <a:gd name="T25" fmla="*/ 84 h 188"/>
                <a:gd name="T26" fmla="*/ 20 w 174"/>
                <a:gd name="T27" fmla="*/ 52 h 188"/>
                <a:gd name="T28" fmla="*/ 44 w 174"/>
                <a:gd name="T29" fmla="*/ 28 h 188"/>
                <a:gd name="T30" fmla="*/ 68 w 174"/>
                <a:gd name="T31" fmla="*/ 52 h 188"/>
                <a:gd name="T32" fmla="*/ 44 w 174"/>
                <a:gd name="T33" fmla="*/ 77 h 188"/>
                <a:gd name="T34" fmla="*/ 20 w 174"/>
                <a:gd name="T35" fmla="*/ 52 h 188"/>
                <a:gd name="T36" fmla="*/ 112 w 174"/>
                <a:gd name="T37" fmla="*/ 28 h 188"/>
                <a:gd name="T38" fmla="*/ 112 w 174"/>
                <a:gd name="T39" fmla="*/ 77 h 188"/>
                <a:gd name="T40" fmla="*/ 124 w 174"/>
                <a:gd name="T41" fmla="*/ 77 h 188"/>
                <a:gd name="T42" fmla="*/ 106 w 174"/>
                <a:gd name="T43" fmla="*/ 108 h 188"/>
                <a:gd name="T44" fmla="*/ 88 w 174"/>
                <a:gd name="T45" fmla="*/ 77 h 188"/>
                <a:gd name="T46" fmla="*/ 100 w 174"/>
                <a:gd name="T47" fmla="*/ 77 h 188"/>
                <a:gd name="T48" fmla="*/ 100 w 174"/>
                <a:gd name="T49" fmla="*/ 28 h 188"/>
                <a:gd name="T50" fmla="*/ 112 w 174"/>
                <a:gd name="T51" fmla="*/ 28 h 188"/>
                <a:gd name="T52" fmla="*/ 174 w 174"/>
                <a:gd name="T53" fmla="*/ 68 h 188"/>
                <a:gd name="T54" fmla="*/ 106 w 174"/>
                <a:gd name="T55" fmla="*/ 136 h 188"/>
                <a:gd name="T56" fmla="*/ 87 w 174"/>
                <a:gd name="T57" fmla="*/ 133 h 188"/>
                <a:gd name="T58" fmla="*/ 89 w 174"/>
                <a:gd name="T59" fmla="*/ 129 h 188"/>
                <a:gd name="T60" fmla="*/ 91 w 174"/>
                <a:gd name="T61" fmla="*/ 122 h 188"/>
                <a:gd name="T62" fmla="*/ 106 w 174"/>
                <a:gd name="T63" fmla="*/ 124 h 188"/>
                <a:gd name="T64" fmla="*/ 162 w 174"/>
                <a:gd name="T65" fmla="*/ 68 h 188"/>
                <a:gd name="T66" fmla="*/ 106 w 174"/>
                <a:gd name="T67" fmla="*/ 12 h 188"/>
                <a:gd name="T68" fmla="*/ 65 w 174"/>
                <a:gd name="T69" fmla="*/ 30 h 188"/>
                <a:gd name="T70" fmla="*/ 55 w 174"/>
                <a:gd name="T71" fmla="*/ 24 h 188"/>
                <a:gd name="T72" fmla="*/ 106 w 174"/>
                <a:gd name="T73" fmla="*/ 0 h 188"/>
                <a:gd name="T74" fmla="*/ 174 w 174"/>
                <a:gd name="T75"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88">
                  <a:moveTo>
                    <a:pt x="62" y="84"/>
                  </a:moveTo>
                  <a:cubicBezTo>
                    <a:pt x="60" y="83"/>
                    <a:pt x="53" y="80"/>
                    <a:pt x="44" y="80"/>
                  </a:cubicBezTo>
                  <a:cubicBezTo>
                    <a:pt x="35" y="80"/>
                    <a:pt x="28" y="83"/>
                    <a:pt x="26" y="84"/>
                  </a:cubicBezTo>
                  <a:cubicBezTo>
                    <a:pt x="8" y="86"/>
                    <a:pt x="0" y="90"/>
                    <a:pt x="0" y="90"/>
                  </a:cubicBezTo>
                  <a:cubicBezTo>
                    <a:pt x="0" y="90"/>
                    <a:pt x="2" y="120"/>
                    <a:pt x="5" y="127"/>
                  </a:cubicBezTo>
                  <a:cubicBezTo>
                    <a:pt x="7" y="135"/>
                    <a:pt x="16" y="138"/>
                    <a:pt x="16" y="146"/>
                  </a:cubicBezTo>
                  <a:cubicBezTo>
                    <a:pt x="16" y="185"/>
                    <a:pt x="16" y="185"/>
                    <a:pt x="16" y="185"/>
                  </a:cubicBezTo>
                  <a:cubicBezTo>
                    <a:pt x="16" y="185"/>
                    <a:pt x="30" y="188"/>
                    <a:pt x="44" y="188"/>
                  </a:cubicBezTo>
                  <a:cubicBezTo>
                    <a:pt x="58" y="188"/>
                    <a:pt x="72" y="185"/>
                    <a:pt x="72" y="185"/>
                  </a:cubicBezTo>
                  <a:cubicBezTo>
                    <a:pt x="72" y="146"/>
                    <a:pt x="72" y="146"/>
                    <a:pt x="72" y="146"/>
                  </a:cubicBezTo>
                  <a:cubicBezTo>
                    <a:pt x="72" y="138"/>
                    <a:pt x="81" y="135"/>
                    <a:pt x="83" y="127"/>
                  </a:cubicBezTo>
                  <a:cubicBezTo>
                    <a:pt x="86" y="120"/>
                    <a:pt x="88" y="90"/>
                    <a:pt x="88" y="90"/>
                  </a:cubicBezTo>
                  <a:cubicBezTo>
                    <a:pt x="88" y="90"/>
                    <a:pt x="80" y="86"/>
                    <a:pt x="62" y="84"/>
                  </a:cubicBezTo>
                  <a:moveTo>
                    <a:pt x="20" y="52"/>
                  </a:moveTo>
                  <a:cubicBezTo>
                    <a:pt x="20" y="39"/>
                    <a:pt x="31" y="28"/>
                    <a:pt x="44" y="28"/>
                  </a:cubicBezTo>
                  <a:cubicBezTo>
                    <a:pt x="57" y="28"/>
                    <a:pt x="68" y="39"/>
                    <a:pt x="68" y="52"/>
                  </a:cubicBezTo>
                  <a:cubicBezTo>
                    <a:pt x="68" y="66"/>
                    <a:pt x="57" y="77"/>
                    <a:pt x="44" y="77"/>
                  </a:cubicBezTo>
                  <a:cubicBezTo>
                    <a:pt x="31" y="77"/>
                    <a:pt x="20" y="66"/>
                    <a:pt x="20" y="52"/>
                  </a:cubicBezTo>
                  <a:moveTo>
                    <a:pt x="112" y="28"/>
                  </a:moveTo>
                  <a:cubicBezTo>
                    <a:pt x="112" y="77"/>
                    <a:pt x="112" y="77"/>
                    <a:pt x="112" y="77"/>
                  </a:cubicBezTo>
                  <a:cubicBezTo>
                    <a:pt x="124" y="77"/>
                    <a:pt x="124" y="77"/>
                    <a:pt x="124" y="77"/>
                  </a:cubicBezTo>
                  <a:cubicBezTo>
                    <a:pt x="106" y="108"/>
                    <a:pt x="106" y="108"/>
                    <a:pt x="106" y="108"/>
                  </a:cubicBezTo>
                  <a:cubicBezTo>
                    <a:pt x="88" y="77"/>
                    <a:pt x="88" y="77"/>
                    <a:pt x="88" y="77"/>
                  </a:cubicBezTo>
                  <a:cubicBezTo>
                    <a:pt x="100" y="77"/>
                    <a:pt x="100" y="77"/>
                    <a:pt x="100" y="77"/>
                  </a:cubicBezTo>
                  <a:cubicBezTo>
                    <a:pt x="100" y="28"/>
                    <a:pt x="100" y="28"/>
                    <a:pt x="100" y="28"/>
                  </a:cubicBezTo>
                  <a:lnTo>
                    <a:pt x="112" y="28"/>
                  </a:lnTo>
                  <a:close/>
                  <a:moveTo>
                    <a:pt x="174" y="68"/>
                  </a:moveTo>
                  <a:cubicBezTo>
                    <a:pt x="174" y="106"/>
                    <a:pt x="143" y="136"/>
                    <a:pt x="106" y="136"/>
                  </a:cubicBezTo>
                  <a:cubicBezTo>
                    <a:pt x="99" y="136"/>
                    <a:pt x="93" y="135"/>
                    <a:pt x="87" y="133"/>
                  </a:cubicBezTo>
                  <a:cubicBezTo>
                    <a:pt x="88" y="132"/>
                    <a:pt x="89" y="131"/>
                    <a:pt x="89" y="129"/>
                  </a:cubicBezTo>
                  <a:cubicBezTo>
                    <a:pt x="90" y="128"/>
                    <a:pt x="90" y="125"/>
                    <a:pt x="91" y="122"/>
                  </a:cubicBezTo>
                  <a:cubicBezTo>
                    <a:pt x="95" y="123"/>
                    <a:pt x="101" y="124"/>
                    <a:pt x="106" y="124"/>
                  </a:cubicBezTo>
                  <a:cubicBezTo>
                    <a:pt x="137" y="124"/>
                    <a:pt x="162" y="99"/>
                    <a:pt x="162" y="68"/>
                  </a:cubicBezTo>
                  <a:cubicBezTo>
                    <a:pt x="162" y="37"/>
                    <a:pt x="137" y="12"/>
                    <a:pt x="106" y="12"/>
                  </a:cubicBezTo>
                  <a:cubicBezTo>
                    <a:pt x="90" y="12"/>
                    <a:pt x="75" y="19"/>
                    <a:pt x="65" y="30"/>
                  </a:cubicBezTo>
                  <a:cubicBezTo>
                    <a:pt x="62" y="28"/>
                    <a:pt x="58" y="25"/>
                    <a:pt x="55" y="24"/>
                  </a:cubicBezTo>
                  <a:cubicBezTo>
                    <a:pt x="67" y="9"/>
                    <a:pt x="85" y="0"/>
                    <a:pt x="106" y="0"/>
                  </a:cubicBezTo>
                  <a:cubicBezTo>
                    <a:pt x="143" y="0"/>
                    <a:pt x="174" y="31"/>
                    <a:pt x="174" y="68"/>
                  </a:cubicBezTo>
                </a:path>
              </a:pathLst>
            </a:custGeom>
            <a:solidFill>
              <a:schemeClr val="bg1"/>
            </a:solidFill>
            <a:ln>
              <a:noFill/>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2" name="Freeform: Shape 43"/>
            <p:cNvSpPr/>
            <p:nvPr/>
          </p:nvSpPr>
          <p:spPr bwMode="auto">
            <a:xfrm>
              <a:off x="6739001" y="1734344"/>
              <a:ext cx="300417" cy="325269"/>
            </a:xfrm>
            <a:custGeom>
              <a:avLst/>
              <a:gdLst>
                <a:gd name="T0" fmla="*/ 63 w 174"/>
                <a:gd name="T1" fmla="*/ 84 h 188"/>
                <a:gd name="T2" fmla="*/ 44 w 174"/>
                <a:gd name="T3" fmla="*/ 80 h 188"/>
                <a:gd name="T4" fmla="*/ 26 w 174"/>
                <a:gd name="T5" fmla="*/ 84 h 188"/>
                <a:gd name="T6" fmla="*/ 0 w 174"/>
                <a:gd name="T7" fmla="*/ 90 h 188"/>
                <a:gd name="T8" fmla="*/ 5 w 174"/>
                <a:gd name="T9" fmla="*/ 127 h 188"/>
                <a:gd name="T10" fmla="*/ 16 w 174"/>
                <a:gd name="T11" fmla="*/ 146 h 188"/>
                <a:gd name="T12" fmla="*/ 16 w 174"/>
                <a:gd name="T13" fmla="*/ 185 h 188"/>
                <a:gd name="T14" fmla="*/ 44 w 174"/>
                <a:gd name="T15" fmla="*/ 188 h 188"/>
                <a:gd name="T16" fmla="*/ 73 w 174"/>
                <a:gd name="T17" fmla="*/ 185 h 188"/>
                <a:gd name="T18" fmla="*/ 73 w 174"/>
                <a:gd name="T19" fmla="*/ 146 h 188"/>
                <a:gd name="T20" fmla="*/ 84 w 174"/>
                <a:gd name="T21" fmla="*/ 127 h 188"/>
                <a:gd name="T22" fmla="*/ 89 w 174"/>
                <a:gd name="T23" fmla="*/ 90 h 188"/>
                <a:gd name="T24" fmla="*/ 63 w 174"/>
                <a:gd name="T25" fmla="*/ 84 h 188"/>
                <a:gd name="T26" fmla="*/ 20 w 174"/>
                <a:gd name="T27" fmla="*/ 52 h 188"/>
                <a:gd name="T28" fmla="*/ 44 w 174"/>
                <a:gd name="T29" fmla="*/ 28 h 188"/>
                <a:gd name="T30" fmla="*/ 69 w 174"/>
                <a:gd name="T31" fmla="*/ 52 h 188"/>
                <a:gd name="T32" fmla="*/ 44 w 174"/>
                <a:gd name="T33" fmla="*/ 77 h 188"/>
                <a:gd name="T34" fmla="*/ 20 w 174"/>
                <a:gd name="T35" fmla="*/ 52 h 188"/>
                <a:gd name="T36" fmla="*/ 100 w 174"/>
                <a:gd name="T37" fmla="*/ 108 h 188"/>
                <a:gd name="T38" fmla="*/ 100 w 174"/>
                <a:gd name="T39" fmla="*/ 59 h 188"/>
                <a:gd name="T40" fmla="*/ 88 w 174"/>
                <a:gd name="T41" fmla="*/ 59 h 188"/>
                <a:gd name="T42" fmla="*/ 106 w 174"/>
                <a:gd name="T43" fmla="*/ 28 h 188"/>
                <a:gd name="T44" fmla="*/ 124 w 174"/>
                <a:gd name="T45" fmla="*/ 59 h 188"/>
                <a:gd name="T46" fmla="*/ 112 w 174"/>
                <a:gd name="T47" fmla="*/ 59 h 188"/>
                <a:gd name="T48" fmla="*/ 112 w 174"/>
                <a:gd name="T49" fmla="*/ 108 h 188"/>
                <a:gd name="T50" fmla="*/ 100 w 174"/>
                <a:gd name="T51" fmla="*/ 108 h 188"/>
                <a:gd name="T52" fmla="*/ 174 w 174"/>
                <a:gd name="T53" fmla="*/ 68 h 188"/>
                <a:gd name="T54" fmla="*/ 106 w 174"/>
                <a:gd name="T55" fmla="*/ 136 h 188"/>
                <a:gd name="T56" fmla="*/ 88 w 174"/>
                <a:gd name="T57" fmla="*/ 133 h 188"/>
                <a:gd name="T58" fmla="*/ 90 w 174"/>
                <a:gd name="T59" fmla="*/ 129 h 188"/>
                <a:gd name="T60" fmla="*/ 91 w 174"/>
                <a:gd name="T61" fmla="*/ 122 h 188"/>
                <a:gd name="T62" fmla="*/ 106 w 174"/>
                <a:gd name="T63" fmla="*/ 124 h 188"/>
                <a:gd name="T64" fmla="*/ 162 w 174"/>
                <a:gd name="T65" fmla="*/ 68 h 188"/>
                <a:gd name="T66" fmla="*/ 106 w 174"/>
                <a:gd name="T67" fmla="*/ 12 h 188"/>
                <a:gd name="T68" fmla="*/ 65 w 174"/>
                <a:gd name="T69" fmla="*/ 30 h 188"/>
                <a:gd name="T70" fmla="*/ 55 w 174"/>
                <a:gd name="T71" fmla="*/ 24 h 188"/>
                <a:gd name="T72" fmla="*/ 106 w 174"/>
                <a:gd name="T73" fmla="*/ 0 h 188"/>
                <a:gd name="T74" fmla="*/ 174 w 174"/>
                <a:gd name="T75"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88">
                  <a:moveTo>
                    <a:pt x="63" y="84"/>
                  </a:moveTo>
                  <a:cubicBezTo>
                    <a:pt x="60" y="83"/>
                    <a:pt x="53" y="80"/>
                    <a:pt x="44" y="80"/>
                  </a:cubicBezTo>
                  <a:cubicBezTo>
                    <a:pt x="36" y="80"/>
                    <a:pt x="29" y="83"/>
                    <a:pt x="26" y="84"/>
                  </a:cubicBezTo>
                  <a:cubicBezTo>
                    <a:pt x="9" y="86"/>
                    <a:pt x="0" y="90"/>
                    <a:pt x="0" y="90"/>
                  </a:cubicBezTo>
                  <a:cubicBezTo>
                    <a:pt x="0" y="90"/>
                    <a:pt x="3" y="120"/>
                    <a:pt x="5" y="127"/>
                  </a:cubicBezTo>
                  <a:cubicBezTo>
                    <a:pt x="7" y="135"/>
                    <a:pt x="16" y="138"/>
                    <a:pt x="16" y="146"/>
                  </a:cubicBezTo>
                  <a:cubicBezTo>
                    <a:pt x="16" y="185"/>
                    <a:pt x="16" y="185"/>
                    <a:pt x="16" y="185"/>
                  </a:cubicBezTo>
                  <a:cubicBezTo>
                    <a:pt x="16" y="185"/>
                    <a:pt x="30" y="188"/>
                    <a:pt x="44" y="188"/>
                  </a:cubicBezTo>
                  <a:cubicBezTo>
                    <a:pt x="59" y="188"/>
                    <a:pt x="73" y="185"/>
                    <a:pt x="73" y="185"/>
                  </a:cubicBezTo>
                  <a:cubicBezTo>
                    <a:pt x="73" y="146"/>
                    <a:pt x="73" y="146"/>
                    <a:pt x="73" y="146"/>
                  </a:cubicBezTo>
                  <a:cubicBezTo>
                    <a:pt x="73" y="138"/>
                    <a:pt x="82" y="135"/>
                    <a:pt x="84" y="127"/>
                  </a:cubicBezTo>
                  <a:cubicBezTo>
                    <a:pt x="86" y="120"/>
                    <a:pt x="89" y="90"/>
                    <a:pt x="89" y="90"/>
                  </a:cubicBezTo>
                  <a:cubicBezTo>
                    <a:pt x="89" y="90"/>
                    <a:pt x="80" y="86"/>
                    <a:pt x="63" y="84"/>
                  </a:cubicBezTo>
                  <a:moveTo>
                    <a:pt x="20" y="52"/>
                  </a:moveTo>
                  <a:cubicBezTo>
                    <a:pt x="20" y="39"/>
                    <a:pt x="31" y="28"/>
                    <a:pt x="44" y="28"/>
                  </a:cubicBezTo>
                  <a:cubicBezTo>
                    <a:pt x="58" y="28"/>
                    <a:pt x="69" y="39"/>
                    <a:pt x="69" y="52"/>
                  </a:cubicBezTo>
                  <a:cubicBezTo>
                    <a:pt x="69" y="66"/>
                    <a:pt x="58" y="77"/>
                    <a:pt x="44" y="77"/>
                  </a:cubicBezTo>
                  <a:cubicBezTo>
                    <a:pt x="31" y="77"/>
                    <a:pt x="20" y="66"/>
                    <a:pt x="20" y="52"/>
                  </a:cubicBezTo>
                  <a:moveTo>
                    <a:pt x="100" y="108"/>
                  </a:moveTo>
                  <a:cubicBezTo>
                    <a:pt x="100" y="59"/>
                    <a:pt x="100" y="59"/>
                    <a:pt x="100" y="59"/>
                  </a:cubicBezTo>
                  <a:cubicBezTo>
                    <a:pt x="88" y="59"/>
                    <a:pt x="88" y="59"/>
                    <a:pt x="88" y="59"/>
                  </a:cubicBezTo>
                  <a:cubicBezTo>
                    <a:pt x="106" y="28"/>
                    <a:pt x="106" y="28"/>
                    <a:pt x="106" y="28"/>
                  </a:cubicBezTo>
                  <a:cubicBezTo>
                    <a:pt x="124" y="59"/>
                    <a:pt x="124" y="59"/>
                    <a:pt x="124" y="59"/>
                  </a:cubicBezTo>
                  <a:cubicBezTo>
                    <a:pt x="112" y="59"/>
                    <a:pt x="112" y="59"/>
                    <a:pt x="112" y="59"/>
                  </a:cubicBezTo>
                  <a:cubicBezTo>
                    <a:pt x="112" y="108"/>
                    <a:pt x="112" y="108"/>
                    <a:pt x="112" y="108"/>
                  </a:cubicBezTo>
                  <a:lnTo>
                    <a:pt x="100" y="108"/>
                  </a:lnTo>
                  <a:close/>
                  <a:moveTo>
                    <a:pt x="174" y="68"/>
                  </a:moveTo>
                  <a:cubicBezTo>
                    <a:pt x="174" y="106"/>
                    <a:pt x="144" y="136"/>
                    <a:pt x="106" y="136"/>
                  </a:cubicBezTo>
                  <a:cubicBezTo>
                    <a:pt x="100" y="136"/>
                    <a:pt x="94" y="135"/>
                    <a:pt x="88" y="133"/>
                  </a:cubicBezTo>
                  <a:cubicBezTo>
                    <a:pt x="88" y="132"/>
                    <a:pt x="89" y="131"/>
                    <a:pt x="90" y="129"/>
                  </a:cubicBezTo>
                  <a:cubicBezTo>
                    <a:pt x="90" y="128"/>
                    <a:pt x="91" y="125"/>
                    <a:pt x="91" y="122"/>
                  </a:cubicBezTo>
                  <a:cubicBezTo>
                    <a:pt x="96" y="123"/>
                    <a:pt x="101" y="124"/>
                    <a:pt x="106" y="124"/>
                  </a:cubicBezTo>
                  <a:cubicBezTo>
                    <a:pt x="137" y="124"/>
                    <a:pt x="162" y="99"/>
                    <a:pt x="162" y="68"/>
                  </a:cubicBezTo>
                  <a:cubicBezTo>
                    <a:pt x="162" y="37"/>
                    <a:pt x="137" y="12"/>
                    <a:pt x="106" y="12"/>
                  </a:cubicBezTo>
                  <a:cubicBezTo>
                    <a:pt x="90" y="12"/>
                    <a:pt x="76" y="19"/>
                    <a:pt x="65" y="30"/>
                  </a:cubicBezTo>
                  <a:cubicBezTo>
                    <a:pt x="62" y="28"/>
                    <a:pt x="59" y="25"/>
                    <a:pt x="55" y="24"/>
                  </a:cubicBezTo>
                  <a:cubicBezTo>
                    <a:pt x="68" y="9"/>
                    <a:pt x="86" y="0"/>
                    <a:pt x="106" y="0"/>
                  </a:cubicBezTo>
                  <a:cubicBezTo>
                    <a:pt x="144" y="0"/>
                    <a:pt x="174" y="31"/>
                    <a:pt x="174" y="68"/>
                  </a:cubicBezTo>
                </a:path>
              </a:pathLst>
            </a:custGeom>
            <a:solidFill>
              <a:schemeClr val="bg1"/>
            </a:solidFill>
            <a:ln>
              <a:noFill/>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3" name="Freeform: Shape 44"/>
            <p:cNvSpPr/>
            <p:nvPr/>
          </p:nvSpPr>
          <p:spPr bwMode="auto">
            <a:xfrm>
              <a:off x="7273690" y="3190150"/>
              <a:ext cx="399591" cy="304410"/>
            </a:xfrm>
            <a:custGeom>
              <a:avLst/>
              <a:gdLst>
                <a:gd name="T0" fmla="*/ 127 w 197"/>
                <a:gd name="T1" fmla="*/ 123 h 150"/>
                <a:gd name="T2" fmla="*/ 126 w 197"/>
                <a:gd name="T3" fmla="*/ 121 h 150"/>
                <a:gd name="T4" fmla="*/ 96 w 197"/>
                <a:gd name="T5" fmla="*/ 141 h 150"/>
                <a:gd name="T6" fmla="*/ 100 w 197"/>
                <a:gd name="T7" fmla="*/ 76 h 150"/>
                <a:gd name="T8" fmla="*/ 102 w 197"/>
                <a:gd name="T9" fmla="*/ 61 h 150"/>
                <a:gd name="T10" fmla="*/ 141 w 197"/>
                <a:gd name="T11" fmla="*/ 15 h 150"/>
                <a:gd name="T12" fmla="*/ 150 w 197"/>
                <a:gd name="T13" fmla="*/ 9 h 150"/>
                <a:gd name="T14" fmla="*/ 63 w 197"/>
                <a:gd name="T15" fmla="*/ 0 h 150"/>
                <a:gd name="T16" fmla="*/ 65 w 197"/>
                <a:gd name="T17" fmla="*/ 44 h 150"/>
                <a:gd name="T18" fmla="*/ 65 w 197"/>
                <a:gd name="T19" fmla="*/ 54 h 150"/>
                <a:gd name="T20" fmla="*/ 63 w 197"/>
                <a:gd name="T21" fmla="*/ 98 h 150"/>
                <a:gd name="T22" fmla="*/ 63 w 197"/>
                <a:gd name="T23" fmla="*/ 141 h 150"/>
                <a:gd name="T24" fmla="*/ 152 w 197"/>
                <a:gd name="T25" fmla="*/ 141 h 150"/>
                <a:gd name="T26" fmla="*/ 111 w 197"/>
                <a:gd name="T27" fmla="*/ 15 h 150"/>
                <a:gd name="T28" fmla="*/ 111 w 197"/>
                <a:gd name="T29" fmla="*/ 30 h 150"/>
                <a:gd name="T30" fmla="*/ 105 w 197"/>
                <a:gd name="T31" fmla="*/ 15 h 150"/>
                <a:gd name="T32" fmla="*/ 93 w 197"/>
                <a:gd name="T33" fmla="*/ 15 h 150"/>
                <a:gd name="T34" fmla="*/ 87 w 197"/>
                <a:gd name="T35" fmla="*/ 30 h 150"/>
                <a:gd name="T36" fmla="*/ 75 w 197"/>
                <a:gd name="T37" fmla="*/ 61 h 150"/>
                <a:gd name="T38" fmla="*/ 75 w 197"/>
                <a:gd name="T39" fmla="*/ 76 h 150"/>
                <a:gd name="T40" fmla="*/ 89 w 197"/>
                <a:gd name="T41" fmla="*/ 122 h 150"/>
                <a:gd name="T42" fmla="*/ 76 w 197"/>
                <a:gd name="T43" fmla="*/ 123 h 150"/>
                <a:gd name="T44" fmla="*/ 75 w 197"/>
                <a:gd name="T45" fmla="*/ 106 h 150"/>
                <a:gd name="T46" fmla="*/ 89 w 197"/>
                <a:gd name="T47" fmla="*/ 106 h 150"/>
                <a:gd name="T48" fmla="*/ 2 w 197"/>
                <a:gd name="T49" fmla="*/ 44 h 150"/>
                <a:gd name="T50" fmla="*/ 4 w 197"/>
                <a:gd name="T51" fmla="*/ 141 h 150"/>
                <a:gd name="T52" fmla="*/ 57 w 197"/>
                <a:gd name="T53" fmla="*/ 150 h 150"/>
                <a:gd name="T54" fmla="*/ 59 w 197"/>
                <a:gd name="T55" fmla="*/ 137 h 150"/>
                <a:gd name="T56" fmla="*/ 57 w 197"/>
                <a:gd name="T57" fmla="*/ 86 h 150"/>
                <a:gd name="T58" fmla="*/ 57 w 197"/>
                <a:gd name="T59" fmla="*/ 57 h 150"/>
                <a:gd name="T60" fmla="*/ 57 w 197"/>
                <a:gd name="T61" fmla="*/ 41 h 150"/>
                <a:gd name="T62" fmla="*/ 46 w 197"/>
                <a:gd name="T63" fmla="*/ 25 h 150"/>
                <a:gd name="T64" fmla="*/ 13 w 197"/>
                <a:gd name="T65" fmla="*/ 122 h 150"/>
                <a:gd name="T66" fmla="*/ 25 w 197"/>
                <a:gd name="T67" fmla="*/ 122 h 150"/>
                <a:gd name="T68" fmla="*/ 13 w 197"/>
                <a:gd name="T69" fmla="*/ 61 h 150"/>
                <a:gd name="T70" fmla="*/ 43 w 197"/>
                <a:gd name="T71" fmla="*/ 122 h 150"/>
                <a:gd name="T72" fmla="*/ 43 w 197"/>
                <a:gd name="T73" fmla="*/ 106 h 150"/>
                <a:gd name="T74" fmla="*/ 31 w 197"/>
                <a:gd name="T75" fmla="*/ 76 h 150"/>
                <a:gd name="T76" fmla="*/ 43 w 197"/>
                <a:gd name="T77" fmla="*/ 76 h 150"/>
                <a:gd name="T78" fmla="*/ 153 w 197"/>
                <a:gd name="T79" fmla="*/ 119 h 150"/>
                <a:gd name="T80" fmla="*/ 153 w 197"/>
                <a:gd name="T81" fmla="*/ 109 h 150"/>
                <a:gd name="T82" fmla="*/ 186 w 197"/>
                <a:gd name="T83" fmla="*/ 75 h 150"/>
                <a:gd name="T84" fmla="*/ 175 w 197"/>
                <a:gd name="T85" fmla="*/ 68 h 150"/>
                <a:gd name="T86" fmla="*/ 159 w 197"/>
                <a:gd name="T87" fmla="*/ 97 h 150"/>
                <a:gd name="T88" fmla="*/ 130 w 197"/>
                <a:gd name="T89" fmla="*/ 81 h 150"/>
                <a:gd name="T90" fmla="*/ 146 w 197"/>
                <a:gd name="T91" fmla="*/ 5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7" h="150">
                  <a:moveTo>
                    <a:pt x="150" y="127"/>
                  </a:moveTo>
                  <a:cubicBezTo>
                    <a:pt x="144" y="127"/>
                    <a:pt x="137" y="126"/>
                    <a:pt x="131" y="123"/>
                  </a:cubicBezTo>
                  <a:cubicBezTo>
                    <a:pt x="127" y="123"/>
                    <a:pt x="127" y="123"/>
                    <a:pt x="127" y="123"/>
                  </a:cubicBezTo>
                  <a:cubicBezTo>
                    <a:pt x="126" y="123"/>
                    <a:pt x="126" y="123"/>
                    <a:pt x="126" y="123"/>
                  </a:cubicBezTo>
                  <a:cubicBezTo>
                    <a:pt x="126" y="122"/>
                    <a:pt x="126" y="122"/>
                    <a:pt x="126" y="122"/>
                  </a:cubicBezTo>
                  <a:cubicBezTo>
                    <a:pt x="126" y="121"/>
                    <a:pt x="126" y="121"/>
                    <a:pt x="126" y="121"/>
                  </a:cubicBezTo>
                  <a:cubicBezTo>
                    <a:pt x="124" y="119"/>
                    <a:pt x="122" y="118"/>
                    <a:pt x="120" y="116"/>
                  </a:cubicBezTo>
                  <a:cubicBezTo>
                    <a:pt x="120" y="141"/>
                    <a:pt x="120" y="141"/>
                    <a:pt x="120" y="141"/>
                  </a:cubicBezTo>
                  <a:cubicBezTo>
                    <a:pt x="96" y="141"/>
                    <a:pt x="96" y="141"/>
                    <a:pt x="96" y="141"/>
                  </a:cubicBezTo>
                  <a:cubicBezTo>
                    <a:pt x="96" y="106"/>
                    <a:pt x="96" y="106"/>
                    <a:pt x="96" y="106"/>
                  </a:cubicBezTo>
                  <a:cubicBezTo>
                    <a:pt x="110" y="106"/>
                    <a:pt x="110" y="106"/>
                    <a:pt x="110" y="106"/>
                  </a:cubicBezTo>
                  <a:cubicBezTo>
                    <a:pt x="104" y="98"/>
                    <a:pt x="100" y="87"/>
                    <a:pt x="100" y="76"/>
                  </a:cubicBezTo>
                  <a:cubicBezTo>
                    <a:pt x="93" y="76"/>
                    <a:pt x="93" y="76"/>
                    <a:pt x="93" y="76"/>
                  </a:cubicBezTo>
                  <a:cubicBezTo>
                    <a:pt x="93" y="61"/>
                    <a:pt x="93" y="61"/>
                    <a:pt x="93" y="61"/>
                  </a:cubicBezTo>
                  <a:cubicBezTo>
                    <a:pt x="102" y="61"/>
                    <a:pt x="102" y="61"/>
                    <a:pt x="102" y="61"/>
                  </a:cubicBezTo>
                  <a:cubicBezTo>
                    <a:pt x="106" y="46"/>
                    <a:pt x="116" y="34"/>
                    <a:pt x="129" y="28"/>
                  </a:cubicBezTo>
                  <a:cubicBezTo>
                    <a:pt x="129" y="15"/>
                    <a:pt x="129" y="15"/>
                    <a:pt x="129" y="15"/>
                  </a:cubicBezTo>
                  <a:cubicBezTo>
                    <a:pt x="141" y="15"/>
                    <a:pt x="141" y="15"/>
                    <a:pt x="141" y="15"/>
                  </a:cubicBezTo>
                  <a:cubicBezTo>
                    <a:pt x="141" y="23"/>
                    <a:pt x="141" y="23"/>
                    <a:pt x="141" y="23"/>
                  </a:cubicBezTo>
                  <a:cubicBezTo>
                    <a:pt x="144" y="23"/>
                    <a:pt x="147" y="22"/>
                    <a:pt x="150" y="22"/>
                  </a:cubicBezTo>
                  <a:cubicBezTo>
                    <a:pt x="150" y="9"/>
                    <a:pt x="150" y="9"/>
                    <a:pt x="150" y="9"/>
                  </a:cubicBezTo>
                  <a:cubicBezTo>
                    <a:pt x="152" y="9"/>
                    <a:pt x="152" y="9"/>
                    <a:pt x="152" y="9"/>
                  </a:cubicBezTo>
                  <a:cubicBezTo>
                    <a:pt x="152" y="0"/>
                    <a:pt x="152" y="0"/>
                    <a:pt x="152" y="0"/>
                  </a:cubicBezTo>
                  <a:cubicBezTo>
                    <a:pt x="63" y="0"/>
                    <a:pt x="63" y="0"/>
                    <a:pt x="63" y="0"/>
                  </a:cubicBezTo>
                  <a:cubicBezTo>
                    <a:pt x="63" y="9"/>
                    <a:pt x="63" y="9"/>
                    <a:pt x="63" y="9"/>
                  </a:cubicBezTo>
                  <a:cubicBezTo>
                    <a:pt x="65" y="9"/>
                    <a:pt x="65" y="9"/>
                    <a:pt x="65" y="9"/>
                  </a:cubicBezTo>
                  <a:cubicBezTo>
                    <a:pt x="65" y="44"/>
                    <a:pt x="65" y="44"/>
                    <a:pt x="65" y="44"/>
                  </a:cubicBezTo>
                  <a:cubicBezTo>
                    <a:pt x="63" y="44"/>
                    <a:pt x="63" y="44"/>
                    <a:pt x="63" y="44"/>
                  </a:cubicBezTo>
                  <a:cubicBezTo>
                    <a:pt x="63" y="54"/>
                    <a:pt x="63" y="54"/>
                    <a:pt x="63" y="54"/>
                  </a:cubicBezTo>
                  <a:cubicBezTo>
                    <a:pt x="65" y="54"/>
                    <a:pt x="65" y="54"/>
                    <a:pt x="65" y="54"/>
                  </a:cubicBezTo>
                  <a:cubicBezTo>
                    <a:pt x="65" y="89"/>
                    <a:pt x="65" y="89"/>
                    <a:pt x="65" y="89"/>
                  </a:cubicBezTo>
                  <a:cubicBezTo>
                    <a:pt x="63" y="89"/>
                    <a:pt x="63" y="89"/>
                    <a:pt x="63" y="89"/>
                  </a:cubicBezTo>
                  <a:cubicBezTo>
                    <a:pt x="63" y="98"/>
                    <a:pt x="63" y="98"/>
                    <a:pt x="63" y="98"/>
                  </a:cubicBezTo>
                  <a:cubicBezTo>
                    <a:pt x="65" y="98"/>
                    <a:pt x="65" y="98"/>
                    <a:pt x="65" y="98"/>
                  </a:cubicBezTo>
                  <a:cubicBezTo>
                    <a:pt x="65" y="141"/>
                    <a:pt x="65" y="141"/>
                    <a:pt x="65" y="141"/>
                  </a:cubicBezTo>
                  <a:cubicBezTo>
                    <a:pt x="63" y="141"/>
                    <a:pt x="63" y="141"/>
                    <a:pt x="63" y="141"/>
                  </a:cubicBezTo>
                  <a:cubicBezTo>
                    <a:pt x="63" y="150"/>
                    <a:pt x="63" y="150"/>
                    <a:pt x="63" y="150"/>
                  </a:cubicBezTo>
                  <a:cubicBezTo>
                    <a:pt x="152" y="150"/>
                    <a:pt x="152" y="150"/>
                    <a:pt x="152" y="150"/>
                  </a:cubicBezTo>
                  <a:cubicBezTo>
                    <a:pt x="152" y="141"/>
                    <a:pt x="152" y="141"/>
                    <a:pt x="152" y="141"/>
                  </a:cubicBezTo>
                  <a:cubicBezTo>
                    <a:pt x="150" y="141"/>
                    <a:pt x="150" y="141"/>
                    <a:pt x="150" y="141"/>
                  </a:cubicBezTo>
                  <a:lnTo>
                    <a:pt x="150" y="127"/>
                  </a:lnTo>
                  <a:close/>
                  <a:moveTo>
                    <a:pt x="111" y="15"/>
                  </a:moveTo>
                  <a:cubicBezTo>
                    <a:pt x="123" y="15"/>
                    <a:pt x="123" y="15"/>
                    <a:pt x="123" y="15"/>
                  </a:cubicBezTo>
                  <a:cubicBezTo>
                    <a:pt x="123" y="30"/>
                    <a:pt x="123" y="30"/>
                    <a:pt x="123" y="30"/>
                  </a:cubicBezTo>
                  <a:cubicBezTo>
                    <a:pt x="111" y="30"/>
                    <a:pt x="111" y="30"/>
                    <a:pt x="111" y="30"/>
                  </a:cubicBezTo>
                  <a:lnTo>
                    <a:pt x="111" y="15"/>
                  </a:lnTo>
                  <a:close/>
                  <a:moveTo>
                    <a:pt x="93" y="15"/>
                  </a:moveTo>
                  <a:cubicBezTo>
                    <a:pt x="105" y="15"/>
                    <a:pt x="105" y="15"/>
                    <a:pt x="105" y="15"/>
                  </a:cubicBezTo>
                  <a:cubicBezTo>
                    <a:pt x="105" y="30"/>
                    <a:pt x="105" y="30"/>
                    <a:pt x="105" y="30"/>
                  </a:cubicBezTo>
                  <a:cubicBezTo>
                    <a:pt x="93" y="30"/>
                    <a:pt x="93" y="30"/>
                    <a:pt x="93" y="30"/>
                  </a:cubicBezTo>
                  <a:lnTo>
                    <a:pt x="93" y="15"/>
                  </a:lnTo>
                  <a:close/>
                  <a:moveTo>
                    <a:pt x="75" y="15"/>
                  </a:moveTo>
                  <a:cubicBezTo>
                    <a:pt x="87" y="15"/>
                    <a:pt x="87" y="15"/>
                    <a:pt x="87" y="15"/>
                  </a:cubicBezTo>
                  <a:cubicBezTo>
                    <a:pt x="87" y="30"/>
                    <a:pt x="87" y="30"/>
                    <a:pt x="87" y="30"/>
                  </a:cubicBezTo>
                  <a:cubicBezTo>
                    <a:pt x="75" y="30"/>
                    <a:pt x="75" y="30"/>
                    <a:pt x="75" y="30"/>
                  </a:cubicBezTo>
                  <a:lnTo>
                    <a:pt x="75" y="15"/>
                  </a:lnTo>
                  <a:close/>
                  <a:moveTo>
                    <a:pt x="75" y="61"/>
                  </a:moveTo>
                  <a:cubicBezTo>
                    <a:pt x="87" y="61"/>
                    <a:pt x="87" y="61"/>
                    <a:pt x="87" y="61"/>
                  </a:cubicBezTo>
                  <a:cubicBezTo>
                    <a:pt x="87" y="76"/>
                    <a:pt x="87" y="76"/>
                    <a:pt x="87" y="76"/>
                  </a:cubicBezTo>
                  <a:cubicBezTo>
                    <a:pt x="75" y="76"/>
                    <a:pt x="75" y="76"/>
                    <a:pt x="75" y="76"/>
                  </a:cubicBezTo>
                  <a:lnTo>
                    <a:pt x="75" y="61"/>
                  </a:lnTo>
                  <a:close/>
                  <a:moveTo>
                    <a:pt x="89" y="106"/>
                  </a:moveTo>
                  <a:cubicBezTo>
                    <a:pt x="89" y="122"/>
                    <a:pt x="89" y="122"/>
                    <a:pt x="89" y="122"/>
                  </a:cubicBezTo>
                  <a:cubicBezTo>
                    <a:pt x="89" y="123"/>
                    <a:pt x="89" y="123"/>
                    <a:pt x="89" y="123"/>
                  </a:cubicBezTo>
                  <a:cubicBezTo>
                    <a:pt x="89" y="123"/>
                    <a:pt x="89" y="123"/>
                    <a:pt x="89" y="123"/>
                  </a:cubicBezTo>
                  <a:cubicBezTo>
                    <a:pt x="76" y="123"/>
                    <a:pt x="76" y="123"/>
                    <a:pt x="76" y="123"/>
                  </a:cubicBezTo>
                  <a:cubicBezTo>
                    <a:pt x="75" y="123"/>
                    <a:pt x="75" y="123"/>
                    <a:pt x="75" y="123"/>
                  </a:cubicBezTo>
                  <a:cubicBezTo>
                    <a:pt x="75" y="122"/>
                    <a:pt x="75" y="122"/>
                    <a:pt x="75" y="122"/>
                  </a:cubicBezTo>
                  <a:cubicBezTo>
                    <a:pt x="75" y="106"/>
                    <a:pt x="75" y="106"/>
                    <a:pt x="75" y="106"/>
                  </a:cubicBezTo>
                  <a:cubicBezTo>
                    <a:pt x="75" y="106"/>
                    <a:pt x="75" y="106"/>
                    <a:pt x="75" y="106"/>
                  </a:cubicBezTo>
                  <a:cubicBezTo>
                    <a:pt x="76" y="106"/>
                    <a:pt x="76" y="106"/>
                    <a:pt x="76" y="106"/>
                  </a:cubicBezTo>
                  <a:cubicBezTo>
                    <a:pt x="89" y="106"/>
                    <a:pt x="89" y="106"/>
                    <a:pt x="89" y="106"/>
                  </a:cubicBezTo>
                  <a:cubicBezTo>
                    <a:pt x="89" y="106"/>
                    <a:pt x="89" y="106"/>
                    <a:pt x="89" y="106"/>
                  </a:cubicBezTo>
                  <a:close/>
                  <a:moveTo>
                    <a:pt x="0" y="44"/>
                  </a:moveTo>
                  <a:cubicBezTo>
                    <a:pt x="2" y="44"/>
                    <a:pt x="2" y="44"/>
                    <a:pt x="2" y="44"/>
                  </a:cubicBezTo>
                  <a:cubicBezTo>
                    <a:pt x="2" y="54"/>
                    <a:pt x="2" y="54"/>
                    <a:pt x="2" y="54"/>
                  </a:cubicBezTo>
                  <a:cubicBezTo>
                    <a:pt x="4" y="54"/>
                    <a:pt x="4" y="54"/>
                    <a:pt x="4" y="54"/>
                  </a:cubicBezTo>
                  <a:cubicBezTo>
                    <a:pt x="4" y="141"/>
                    <a:pt x="4" y="141"/>
                    <a:pt x="4" y="141"/>
                  </a:cubicBezTo>
                  <a:cubicBezTo>
                    <a:pt x="2" y="141"/>
                    <a:pt x="2" y="141"/>
                    <a:pt x="2" y="141"/>
                  </a:cubicBezTo>
                  <a:cubicBezTo>
                    <a:pt x="2" y="150"/>
                    <a:pt x="2" y="150"/>
                    <a:pt x="2" y="150"/>
                  </a:cubicBezTo>
                  <a:cubicBezTo>
                    <a:pt x="57" y="150"/>
                    <a:pt x="57" y="150"/>
                    <a:pt x="57" y="150"/>
                  </a:cubicBezTo>
                  <a:cubicBezTo>
                    <a:pt x="57" y="141"/>
                    <a:pt x="57" y="141"/>
                    <a:pt x="57" y="141"/>
                  </a:cubicBezTo>
                  <a:cubicBezTo>
                    <a:pt x="57" y="137"/>
                    <a:pt x="57" y="137"/>
                    <a:pt x="57" y="137"/>
                  </a:cubicBezTo>
                  <a:cubicBezTo>
                    <a:pt x="59" y="137"/>
                    <a:pt x="59" y="137"/>
                    <a:pt x="59" y="137"/>
                  </a:cubicBezTo>
                  <a:cubicBezTo>
                    <a:pt x="59" y="102"/>
                    <a:pt x="59" y="102"/>
                    <a:pt x="59" y="102"/>
                  </a:cubicBezTo>
                  <a:cubicBezTo>
                    <a:pt x="57" y="102"/>
                    <a:pt x="57" y="102"/>
                    <a:pt x="57" y="102"/>
                  </a:cubicBezTo>
                  <a:cubicBezTo>
                    <a:pt x="57" y="86"/>
                    <a:pt x="57" y="86"/>
                    <a:pt x="57" y="86"/>
                  </a:cubicBezTo>
                  <a:cubicBezTo>
                    <a:pt x="59" y="86"/>
                    <a:pt x="59" y="86"/>
                    <a:pt x="59" y="86"/>
                  </a:cubicBezTo>
                  <a:cubicBezTo>
                    <a:pt x="59" y="57"/>
                    <a:pt x="59" y="57"/>
                    <a:pt x="59" y="57"/>
                  </a:cubicBezTo>
                  <a:cubicBezTo>
                    <a:pt x="57" y="57"/>
                    <a:pt x="57" y="57"/>
                    <a:pt x="57" y="57"/>
                  </a:cubicBezTo>
                  <a:cubicBezTo>
                    <a:pt x="57" y="54"/>
                    <a:pt x="57" y="54"/>
                    <a:pt x="57" y="54"/>
                  </a:cubicBezTo>
                  <a:cubicBezTo>
                    <a:pt x="57" y="44"/>
                    <a:pt x="57" y="44"/>
                    <a:pt x="57" y="44"/>
                  </a:cubicBezTo>
                  <a:cubicBezTo>
                    <a:pt x="57" y="41"/>
                    <a:pt x="57" y="41"/>
                    <a:pt x="57" y="41"/>
                  </a:cubicBezTo>
                  <a:cubicBezTo>
                    <a:pt x="59" y="41"/>
                    <a:pt x="59" y="41"/>
                    <a:pt x="59" y="41"/>
                  </a:cubicBezTo>
                  <a:cubicBezTo>
                    <a:pt x="59" y="31"/>
                    <a:pt x="59" y="31"/>
                    <a:pt x="59" y="31"/>
                  </a:cubicBezTo>
                  <a:cubicBezTo>
                    <a:pt x="46" y="25"/>
                    <a:pt x="46" y="25"/>
                    <a:pt x="46" y="25"/>
                  </a:cubicBezTo>
                  <a:lnTo>
                    <a:pt x="0" y="44"/>
                  </a:lnTo>
                  <a:close/>
                  <a:moveTo>
                    <a:pt x="25" y="122"/>
                  </a:moveTo>
                  <a:cubicBezTo>
                    <a:pt x="13" y="122"/>
                    <a:pt x="13" y="122"/>
                    <a:pt x="13" y="122"/>
                  </a:cubicBezTo>
                  <a:cubicBezTo>
                    <a:pt x="13" y="106"/>
                    <a:pt x="13" y="106"/>
                    <a:pt x="13" y="106"/>
                  </a:cubicBezTo>
                  <a:cubicBezTo>
                    <a:pt x="25" y="106"/>
                    <a:pt x="25" y="106"/>
                    <a:pt x="25" y="106"/>
                  </a:cubicBezTo>
                  <a:lnTo>
                    <a:pt x="25" y="122"/>
                  </a:lnTo>
                  <a:close/>
                  <a:moveTo>
                    <a:pt x="25" y="76"/>
                  </a:moveTo>
                  <a:cubicBezTo>
                    <a:pt x="13" y="76"/>
                    <a:pt x="13" y="76"/>
                    <a:pt x="13" y="76"/>
                  </a:cubicBezTo>
                  <a:cubicBezTo>
                    <a:pt x="13" y="61"/>
                    <a:pt x="13" y="61"/>
                    <a:pt x="13" y="61"/>
                  </a:cubicBezTo>
                  <a:cubicBezTo>
                    <a:pt x="25" y="61"/>
                    <a:pt x="25" y="61"/>
                    <a:pt x="25" y="61"/>
                  </a:cubicBezTo>
                  <a:lnTo>
                    <a:pt x="25" y="76"/>
                  </a:lnTo>
                  <a:close/>
                  <a:moveTo>
                    <a:pt x="43" y="122"/>
                  </a:moveTo>
                  <a:cubicBezTo>
                    <a:pt x="31" y="122"/>
                    <a:pt x="31" y="122"/>
                    <a:pt x="31" y="122"/>
                  </a:cubicBezTo>
                  <a:cubicBezTo>
                    <a:pt x="31" y="106"/>
                    <a:pt x="31" y="106"/>
                    <a:pt x="31" y="106"/>
                  </a:cubicBezTo>
                  <a:cubicBezTo>
                    <a:pt x="43" y="106"/>
                    <a:pt x="43" y="106"/>
                    <a:pt x="43" y="106"/>
                  </a:cubicBezTo>
                  <a:lnTo>
                    <a:pt x="43" y="122"/>
                  </a:lnTo>
                  <a:close/>
                  <a:moveTo>
                    <a:pt x="43" y="76"/>
                  </a:moveTo>
                  <a:cubicBezTo>
                    <a:pt x="31" y="76"/>
                    <a:pt x="31" y="76"/>
                    <a:pt x="31" y="76"/>
                  </a:cubicBezTo>
                  <a:cubicBezTo>
                    <a:pt x="31" y="61"/>
                    <a:pt x="31" y="61"/>
                    <a:pt x="31" y="61"/>
                  </a:cubicBezTo>
                  <a:cubicBezTo>
                    <a:pt x="43" y="61"/>
                    <a:pt x="43" y="61"/>
                    <a:pt x="43" y="61"/>
                  </a:cubicBezTo>
                  <a:lnTo>
                    <a:pt x="43" y="76"/>
                  </a:lnTo>
                  <a:close/>
                  <a:moveTo>
                    <a:pt x="153" y="30"/>
                  </a:moveTo>
                  <a:cubicBezTo>
                    <a:pt x="128" y="30"/>
                    <a:pt x="108" y="50"/>
                    <a:pt x="108" y="75"/>
                  </a:cubicBezTo>
                  <a:cubicBezTo>
                    <a:pt x="108" y="99"/>
                    <a:pt x="128" y="119"/>
                    <a:pt x="153" y="119"/>
                  </a:cubicBezTo>
                  <a:cubicBezTo>
                    <a:pt x="177" y="119"/>
                    <a:pt x="197" y="99"/>
                    <a:pt x="197" y="75"/>
                  </a:cubicBezTo>
                  <a:cubicBezTo>
                    <a:pt x="197" y="50"/>
                    <a:pt x="177" y="30"/>
                    <a:pt x="153" y="30"/>
                  </a:cubicBezTo>
                  <a:moveTo>
                    <a:pt x="153" y="109"/>
                  </a:moveTo>
                  <a:cubicBezTo>
                    <a:pt x="134" y="109"/>
                    <a:pt x="119" y="93"/>
                    <a:pt x="119" y="75"/>
                  </a:cubicBezTo>
                  <a:cubicBezTo>
                    <a:pt x="119" y="56"/>
                    <a:pt x="134" y="41"/>
                    <a:pt x="153" y="41"/>
                  </a:cubicBezTo>
                  <a:cubicBezTo>
                    <a:pt x="171" y="41"/>
                    <a:pt x="186" y="56"/>
                    <a:pt x="186" y="75"/>
                  </a:cubicBezTo>
                  <a:cubicBezTo>
                    <a:pt x="186" y="93"/>
                    <a:pt x="171" y="109"/>
                    <a:pt x="153" y="109"/>
                  </a:cubicBezTo>
                  <a:moveTo>
                    <a:pt x="159" y="68"/>
                  </a:moveTo>
                  <a:cubicBezTo>
                    <a:pt x="175" y="68"/>
                    <a:pt x="175" y="68"/>
                    <a:pt x="175" y="68"/>
                  </a:cubicBezTo>
                  <a:cubicBezTo>
                    <a:pt x="175" y="81"/>
                    <a:pt x="175" y="81"/>
                    <a:pt x="175" y="81"/>
                  </a:cubicBezTo>
                  <a:cubicBezTo>
                    <a:pt x="159" y="81"/>
                    <a:pt x="159" y="81"/>
                    <a:pt x="159" y="81"/>
                  </a:cubicBezTo>
                  <a:cubicBezTo>
                    <a:pt x="159" y="97"/>
                    <a:pt x="159" y="97"/>
                    <a:pt x="159" y="97"/>
                  </a:cubicBezTo>
                  <a:cubicBezTo>
                    <a:pt x="146" y="97"/>
                    <a:pt x="146" y="97"/>
                    <a:pt x="146" y="97"/>
                  </a:cubicBezTo>
                  <a:cubicBezTo>
                    <a:pt x="146" y="81"/>
                    <a:pt x="146" y="81"/>
                    <a:pt x="146" y="81"/>
                  </a:cubicBezTo>
                  <a:cubicBezTo>
                    <a:pt x="130" y="81"/>
                    <a:pt x="130" y="81"/>
                    <a:pt x="130" y="81"/>
                  </a:cubicBezTo>
                  <a:cubicBezTo>
                    <a:pt x="130" y="68"/>
                    <a:pt x="130" y="68"/>
                    <a:pt x="130" y="68"/>
                  </a:cubicBezTo>
                  <a:cubicBezTo>
                    <a:pt x="146" y="68"/>
                    <a:pt x="146" y="68"/>
                    <a:pt x="146" y="68"/>
                  </a:cubicBezTo>
                  <a:cubicBezTo>
                    <a:pt x="146" y="52"/>
                    <a:pt x="146" y="52"/>
                    <a:pt x="146" y="52"/>
                  </a:cubicBezTo>
                  <a:cubicBezTo>
                    <a:pt x="159" y="52"/>
                    <a:pt x="159" y="52"/>
                    <a:pt x="159" y="52"/>
                  </a:cubicBezTo>
                  <a:lnTo>
                    <a:pt x="159" y="68"/>
                  </a:lnTo>
                  <a:close/>
                </a:path>
              </a:pathLst>
            </a:custGeom>
            <a:solidFill>
              <a:schemeClr val="bg1"/>
            </a:solidFill>
            <a:ln>
              <a:noFill/>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sp>
          <p:nvSpPr>
            <p:cNvPr id="34" name="Freeform: Shape 45"/>
            <p:cNvSpPr/>
            <p:nvPr/>
          </p:nvSpPr>
          <p:spPr bwMode="auto">
            <a:xfrm>
              <a:off x="6702821" y="4382717"/>
              <a:ext cx="386094" cy="323091"/>
            </a:xfrm>
            <a:custGeom>
              <a:avLst/>
              <a:gdLst>
                <a:gd name="T0" fmla="*/ 138 w 202"/>
                <a:gd name="T1" fmla="*/ 143 h 169"/>
                <a:gd name="T2" fmla="*/ 142 w 202"/>
                <a:gd name="T3" fmla="*/ 154 h 169"/>
                <a:gd name="T4" fmla="*/ 126 w 202"/>
                <a:gd name="T5" fmla="*/ 154 h 169"/>
                <a:gd name="T6" fmla="*/ 97 w 202"/>
                <a:gd name="T7" fmla="*/ 149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4 h 169"/>
                <a:gd name="T24" fmla="*/ 144 w 202"/>
                <a:gd name="T25" fmla="*/ 29 h 169"/>
                <a:gd name="T26" fmla="*/ 132 w 202"/>
                <a:gd name="T27" fmla="*/ 67 h 169"/>
                <a:gd name="T28" fmla="*/ 131 w 202"/>
                <a:gd name="T29" fmla="*/ 92 h 169"/>
                <a:gd name="T30" fmla="*/ 123 w 202"/>
                <a:gd name="T31" fmla="*/ 113 h 169"/>
                <a:gd name="T32" fmla="*/ 135 w 202"/>
                <a:gd name="T33" fmla="*/ 98 h 169"/>
                <a:gd name="T34" fmla="*/ 141 w 202"/>
                <a:gd name="T35" fmla="*/ 71 h 169"/>
                <a:gd name="T36" fmla="*/ 145 w 202"/>
                <a:gd name="T37" fmla="*/ 67 h 169"/>
                <a:gd name="T38" fmla="*/ 142 w 202"/>
                <a:gd name="T39" fmla="*/ 77 h 169"/>
                <a:gd name="T40" fmla="*/ 148 w 202"/>
                <a:gd name="T41" fmla="*/ 90 h 169"/>
                <a:gd name="T42" fmla="*/ 146 w 202"/>
                <a:gd name="T43" fmla="*/ 99 h 169"/>
                <a:gd name="T44" fmla="*/ 148 w 202"/>
                <a:gd name="T45" fmla="*/ 108 h 169"/>
                <a:gd name="T46" fmla="*/ 142 w 202"/>
                <a:gd name="T47" fmla="*/ 121 h 169"/>
                <a:gd name="T48" fmla="*/ 144 w 202"/>
                <a:gd name="T49" fmla="*/ 129 h 169"/>
                <a:gd name="T50" fmla="*/ 138 w 202"/>
                <a:gd name="T51" fmla="*/ 143 h 169"/>
                <a:gd name="T52" fmla="*/ 202 w 202"/>
                <a:gd name="T53" fmla="*/ 99 h 169"/>
                <a:gd name="T54" fmla="*/ 190 w 202"/>
                <a:gd name="T55" fmla="*/ 88 h 169"/>
                <a:gd name="T56" fmla="*/ 185 w 202"/>
                <a:gd name="T57" fmla="*/ 88 h 169"/>
                <a:gd name="T58" fmla="*/ 194 w 202"/>
                <a:gd name="T59" fmla="*/ 77 h 169"/>
                <a:gd name="T60" fmla="*/ 182 w 202"/>
                <a:gd name="T61" fmla="*/ 66 h 169"/>
                <a:gd name="T62" fmla="*/ 159 w 202"/>
                <a:gd name="T63" fmla="*/ 66 h 169"/>
                <a:gd name="T64" fmla="*/ 148 w 202"/>
                <a:gd name="T65" fmla="*/ 77 h 169"/>
                <a:gd name="T66" fmla="*/ 160 w 202"/>
                <a:gd name="T67" fmla="*/ 88 h 169"/>
                <a:gd name="T68" fmla="*/ 161 w 202"/>
                <a:gd name="T69" fmla="*/ 88 h 169"/>
                <a:gd name="T70" fmla="*/ 152 w 202"/>
                <a:gd name="T71" fmla="*/ 99 h 169"/>
                <a:gd name="T72" fmla="*/ 161 w 202"/>
                <a:gd name="T73" fmla="*/ 110 h 169"/>
                <a:gd name="T74" fmla="*/ 160 w 202"/>
                <a:gd name="T75" fmla="*/ 110 h 169"/>
                <a:gd name="T76" fmla="*/ 148 w 202"/>
                <a:gd name="T77" fmla="*/ 121 h 169"/>
                <a:gd name="T78" fmla="*/ 157 w 202"/>
                <a:gd name="T79" fmla="*/ 132 h 169"/>
                <a:gd name="T80" fmla="*/ 156 w 202"/>
                <a:gd name="T81" fmla="*/ 132 h 169"/>
                <a:gd name="T82" fmla="*/ 144 w 202"/>
                <a:gd name="T83" fmla="*/ 143 h 169"/>
                <a:gd name="T84" fmla="*/ 156 w 202"/>
                <a:gd name="T85" fmla="*/ 154 h 169"/>
                <a:gd name="T86" fmla="*/ 167 w 202"/>
                <a:gd name="T87" fmla="*/ 154 h 169"/>
                <a:gd name="T88" fmla="*/ 179 w 202"/>
                <a:gd name="T89" fmla="*/ 154 h 169"/>
                <a:gd name="T90" fmla="*/ 191 w 202"/>
                <a:gd name="T91" fmla="*/ 143 h 169"/>
                <a:gd name="T92" fmla="*/ 181 w 202"/>
                <a:gd name="T93" fmla="*/ 132 h 169"/>
                <a:gd name="T94" fmla="*/ 186 w 202"/>
                <a:gd name="T95" fmla="*/ 132 h 169"/>
                <a:gd name="T96" fmla="*/ 198 w 202"/>
                <a:gd name="T97" fmla="*/ 121 h 169"/>
                <a:gd name="T98" fmla="*/ 189 w 202"/>
                <a:gd name="T99" fmla="*/ 110 h 169"/>
                <a:gd name="T100" fmla="*/ 190 w 202"/>
                <a:gd name="T101" fmla="*/ 110 h 169"/>
                <a:gd name="T102" fmla="*/ 202 w 202"/>
                <a:gd name="T103" fmla="*/ 99 h 169"/>
                <a:gd name="T104" fmla="*/ 0 w 202"/>
                <a:gd name="T105" fmla="*/ 67 h 169"/>
                <a:gd name="T106" fmla="*/ 53 w 202"/>
                <a:gd name="T107" fmla="*/ 67 h 169"/>
                <a:gd name="T108" fmla="*/ 53 w 202"/>
                <a:gd name="T109" fmla="*/ 169 h 169"/>
                <a:gd name="T110" fmla="*/ 0 w 202"/>
                <a:gd name="T111" fmla="*/ 169 h 169"/>
                <a:gd name="T112" fmla="*/ 0 w 202"/>
                <a:gd name="T113" fmla="*/ 67 h 169"/>
                <a:gd name="T114" fmla="*/ 32 w 202"/>
                <a:gd name="T115" fmla="*/ 153 h 169"/>
                <a:gd name="T116" fmla="*/ 38 w 202"/>
                <a:gd name="T117" fmla="*/ 159 h 169"/>
                <a:gd name="T118" fmla="*/ 45 w 202"/>
                <a:gd name="T119" fmla="*/ 153 h 169"/>
                <a:gd name="T120" fmla="*/ 38 w 202"/>
                <a:gd name="T121" fmla="*/ 146 h 169"/>
                <a:gd name="T122" fmla="*/ 32 w 202"/>
                <a:gd name="T123" fmla="*/ 15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3"/>
                  </a:moveTo>
                  <a:cubicBezTo>
                    <a:pt x="138" y="147"/>
                    <a:pt x="139" y="151"/>
                    <a:pt x="142" y="154"/>
                  </a:cubicBezTo>
                  <a:cubicBezTo>
                    <a:pt x="126" y="154"/>
                    <a:pt x="126" y="154"/>
                    <a:pt x="126" y="154"/>
                  </a:cubicBezTo>
                  <a:cubicBezTo>
                    <a:pt x="119" y="154"/>
                    <a:pt x="102" y="149"/>
                    <a:pt x="97" y="149"/>
                  </a:cubicBezTo>
                  <a:cubicBezTo>
                    <a:pt x="92" y="149"/>
                    <a:pt x="90" y="151"/>
                    <a:pt x="86" y="151"/>
                  </a:cubicBezTo>
                  <a:cubicBezTo>
                    <a:pt x="82" y="151"/>
                    <a:pt x="75" y="147"/>
                    <a:pt x="71" y="147"/>
                  </a:cubicBezTo>
                  <a:cubicBezTo>
                    <a:pt x="60" y="147"/>
                    <a:pt x="60" y="147"/>
                    <a:pt x="60" y="147"/>
                  </a:cubicBezTo>
                  <a:cubicBezTo>
                    <a:pt x="60" y="73"/>
                    <a:pt x="60" y="73"/>
                    <a:pt x="60" y="73"/>
                  </a:cubicBezTo>
                  <a:cubicBezTo>
                    <a:pt x="64" y="74"/>
                    <a:pt x="73" y="75"/>
                    <a:pt x="80" y="70"/>
                  </a:cubicBezTo>
                  <a:cubicBezTo>
                    <a:pt x="89" y="64"/>
                    <a:pt x="97" y="55"/>
                    <a:pt x="101" y="48"/>
                  </a:cubicBezTo>
                  <a:cubicBezTo>
                    <a:pt x="106" y="42"/>
                    <a:pt x="116" y="36"/>
                    <a:pt x="122" y="21"/>
                  </a:cubicBezTo>
                  <a:cubicBezTo>
                    <a:pt x="125" y="15"/>
                    <a:pt x="123" y="0"/>
                    <a:pt x="133" y="4"/>
                  </a:cubicBezTo>
                  <a:cubicBezTo>
                    <a:pt x="144" y="7"/>
                    <a:pt x="144" y="18"/>
                    <a:pt x="144" y="29"/>
                  </a:cubicBezTo>
                  <a:cubicBezTo>
                    <a:pt x="143" y="41"/>
                    <a:pt x="132" y="63"/>
                    <a:pt x="132" y="67"/>
                  </a:cubicBezTo>
                  <a:cubicBezTo>
                    <a:pt x="130" y="77"/>
                    <a:pt x="131" y="83"/>
                    <a:pt x="131" y="92"/>
                  </a:cubicBezTo>
                  <a:cubicBezTo>
                    <a:pt x="130" y="104"/>
                    <a:pt x="123" y="113"/>
                    <a:pt x="123" y="113"/>
                  </a:cubicBezTo>
                  <a:cubicBezTo>
                    <a:pt x="123" y="113"/>
                    <a:pt x="133" y="107"/>
                    <a:pt x="135" y="98"/>
                  </a:cubicBezTo>
                  <a:cubicBezTo>
                    <a:pt x="137" y="89"/>
                    <a:pt x="135" y="80"/>
                    <a:pt x="141" y="71"/>
                  </a:cubicBezTo>
                  <a:cubicBezTo>
                    <a:pt x="142" y="69"/>
                    <a:pt x="143" y="68"/>
                    <a:pt x="145" y="67"/>
                  </a:cubicBezTo>
                  <a:cubicBezTo>
                    <a:pt x="143" y="69"/>
                    <a:pt x="142" y="73"/>
                    <a:pt x="142" y="77"/>
                  </a:cubicBezTo>
                  <a:cubicBezTo>
                    <a:pt x="142" y="82"/>
                    <a:pt x="144" y="87"/>
                    <a:pt x="148" y="90"/>
                  </a:cubicBezTo>
                  <a:cubicBezTo>
                    <a:pt x="147" y="93"/>
                    <a:pt x="146" y="96"/>
                    <a:pt x="146" y="99"/>
                  </a:cubicBezTo>
                  <a:cubicBezTo>
                    <a:pt x="146" y="102"/>
                    <a:pt x="147" y="105"/>
                    <a:pt x="148" y="108"/>
                  </a:cubicBezTo>
                  <a:cubicBezTo>
                    <a:pt x="144" y="111"/>
                    <a:pt x="142" y="115"/>
                    <a:pt x="142" y="121"/>
                  </a:cubicBezTo>
                  <a:cubicBezTo>
                    <a:pt x="142" y="124"/>
                    <a:pt x="143" y="127"/>
                    <a:pt x="144" y="129"/>
                  </a:cubicBezTo>
                  <a:cubicBezTo>
                    <a:pt x="140" y="133"/>
                    <a:pt x="138" y="137"/>
                    <a:pt x="138" y="143"/>
                  </a:cubicBezTo>
                  <a:moveTo>
                    <a:pt x="202" y="99"/>
                  </a:moveTo>
                  <a:cubicBezTo>
                    <a:pt x="202" y="93"/>
                    <a:pt x="197" y="88"/>
                    <a:pt x="190" y="88"/>
                  </a:cubicBezTo>
                  <a:cubicBezTo>
                    <a:pt x="185" y="88"/>
                    <a:pt x="185" y="88"/>
                    <a:pt x="185" y="88"/>
                  </a:cubicBezTo>
                  <a:cubicBezTo>
                    <a:pt x="190" y="87"/>
                    <a:pt x="194" y="82"/>
                    <a:pt x="194" y="77"/>
                  </a:cubicBezTo>
                  <a:cubicBezTo>
                    <a:pt x="194" y="71"/>
                    <a:pt x="189" y="66"/>
                    <a:pt x="182" y="66"/>
                  </a:cubicBezTo>
                  <a:cubicBezTo>
                    <a:pt x="159" y="66"/>
                    <a:pt x="159" y="66"/>
                    <a:pt x="159" y="66"/>
                  </a:cubicBezTo>
                  <a:cubicBezTo>
                    <a:pt x="152" y="66"/>
                    <a:pt x="148" y="71"/>
                    <a:pt x="148" y="77"/>
                  </a:cubicBezTo>
                  <a:cubicBezTo>
                    <a:pt x="148" y="83"/>
                    <a:pt x="153" y="88"/>
                    <a:pt x="160" y="88"/>
                  </a:cubicBezTo>
                  <a:cubicBezTo>
                    <a:pt x="161" y="88"/>
                    <a:pt x="161" y="88"/>
                    <a:pt x="161" y="88"/>
                  </a:cubicBezTo>
                  <a:cubicBezTo>
                    <a:pt x="156" y="89"/>
                    <a:pt x="152" y="94"/>
                    <a:pt x="152" y="99"/>
                  </a:cubicBezTo>
                  <a:cubicBezTo>
                    <a:pt x="152" y="104"/>
                    <a:pt x="156" y="109"/>
                    <a:pt x="161" y="110"/>
                  </a:cubicBezTo>
                  <a:cubicBezTo>
                    <a:pt x="160" y="110"/>
                    <a:pt x="160" y="110"/>
                    <a:pt x="160" y="110"/>
                  </a:cubicBezTo>
                  <a:cubicBezTo>
                    <a:pt x="153" y="110"/>
                    <a:pt x="148" y="115"/>
                    <a:pt x="148" y="121"/>
                  </a:cubicBezTo>
                  <a:cubicBezTo>
                    <a:pt x="148" y="126"/>
                    <a:pt x="152" y="130"/>
                    <a:pt x="157" y="132"/>
                  </a:cubicBezTo>
                  <a:cubicBezTo>
                    <a:pt x="156" y="132"/>
                    <a:pt x="156" y="132"/>
                    <a:pt x="156" y="132"/>
                  </a:cubicBezTo>
                  <a:cubicBezTo>
                    <a:pt x="149" y="132"/>
                    <a:pt x="144" y="137"/>
                    <a:pt x="144" y="143"/>
                  </a:cubicBezTo>
                  <a:cubicBezTo>
                    <a:pt x="144" y="149"/>
                    <a:pt x="149" y="154"/>
                    <a:pt x="156" y="154"/>
                  </a:cubicBezTo>
                  <a:cubicBezTo>
                    <a:pt x="167" y="154"/>
                    <a:pt x="167" y="154"/>
                    <a:pt x="167" y="154"/>
                  </a:cubicBezTo>
                  <a:cubicBezTo>
                    <a:pt x="179" y="154"/>
                    <a:pt x="179" y="154"/>
                    <a:pt x="179" y="154"/>
                  </a:cubicBezTo>
                  <a:cubicBezTo>
                    <a:pt x="185" y="154"/>
                    <a:pt x="191" y="149"/>
                    <a:pt x="191" y="143"/>
                  </a:cubicBezTo>
                  <a:cubicBezTo>
                    <a:pt x="191" y="137"/>
                    <a:pt x="187" y="133"/>
                    <a:pt x="181" y="132"/>
                  </a:cubicBezTo>
                  <a:cubicBezTo>
                    <a:pt x="186" y="132"/>
                    <a:pt x="186" y="132"/>
                    <a:pt x="186" y="132"/>
                  </a:cubicBezTo>
                  <a:cubicBezTo>
                    <a:pt x="193" y="132"/>
                    <a:pt x="198" y="127"/>
                    <a:pt x="198" y="121"/>
                  </a:cubicBezTo>
                  <a:cubicBezTo>
                    <a:pt x="198" y="115"/>
                    <a:pt x="194" y="111"/>
                    <a:pt x="189" y="110"/>
                  </a:cubicBezTo>
                  <a:cubicBezTo>
                    <a:pt x="190" y="110"/>
                    <a:pt x="190" y="110"/>
                    <a:pt x="190" y="110"/>
                  </a:cubicBezTo>
                  <a:cubicBezTo>
                    <a:pt x="197" y="110"/>
                    <a:pt x="202" y="105"/>
                    <a:pt x="202" y="99"/>
                  </a:cubicBezTo>
                  <a:moveTo>
                    <a:pt x="0" y="67"/>
                  </a:moveTo>
                  <a:cubicBezTo>
                    <a:pt x="53" y="67"/>
                    <a:pt x="53" y="67"/>
                    <a:pt x="53" y="67"/>
                  </a:cubicBezTo>
                  <a:cubicBezTo>
                    <a:pt x="53" y="169"/>
                    <a:pt x="53" y="169"/>
                    <a:pt x="53" y="169"/>
                  </a:cubicBezTo>
                  <a:cubicBezTo>
                    <a:pt x="0" y="169"/>
                    <a:pt x="0" y="169"/>
                    <a:pt x="0" y="169"/>
                  </a:cubicBezTo>
                  <a:lnTo>
                    <a:pt x="0" y="67"/>
                  </a:lnTo>
                  <a:close/>
                  <a:moveTo>
                    <a:pt x="32" y="153"/>
                  </a:moveTo>
                  <a:cubicBezTo>
                    <a:pt x="32" y="156"/>
                    <a:pt x="35" y="159"/>
                    <a:pt x="38" y="159"/>
                  </a:cubicBezTo>
                  <a:cubicBezTo>
                    <a:pt x="42" y="159"/>
                    <a:pt x="45" y="156"/>
                    <a:pt x="45" y="153"/>
                  </a:cubicBezTo>
                  <a:cubicBezTo>
                    <a:pt x="45" y="149"/>
                    <a:pt x="42" y="146"/>
                    <a:pt x="38" y="146"/>
                  </a:cubicBezTo>
                  <a:cubicBezTo>
                    <a:pt x="35" y="146"/>
                    <a:pt x="32" y="149"/>
                    <a:pt x="32" y="153"/>
                  </a:cubicBezTo>
                </a:path>
              </a:pathLst>
            </a:custGeom>
            <a:solidFill>
              <a:schemeClr val="bg1"/>
            </a:solidFill>
            <a:ln>
              <a:noFill/>
            </a:ln>
          </p:spPr>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ea typeface="Noto Sans S Chinese Regular" panose="020B0500000000000000" pitchFamily="34" charset="-122"/>
                <a:cs typeface="+mn-lt"/>
              </a:endParaRPr>
            </a:p>
          </p:txBody>
        </p:sp>
      </p:grpSp>
      <p:sp>
        <p:nvSpPr>
          <p:cNvPr id="11" name="文本框 10"/>
          <p:cNvSpPr txBox="1"/>
          <p:nvPr/>
        </p:nvSpPr>
        <p:spPr>
          <a:xfrm>
            <a:off x="402135" y="400879"/>
            <a:ext cx="883951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SEVEN : </a:t>
            </a:r>
            <a:r>
              <a:rPr lang="en-US" altLang="zh-CN" sz="2400" b="1" dirty="0">
                <a:solidFill>
                  <a:srgbClr val="101214"/>
                </a:solidFill>
                <a:latin typeface="Century" panose="02040604050505020304" pitchFamily="18" charset="0"/>
              </a:rPr>
              <a:t>Testing plan &amp;&amp; Testing review</a:t>
            </a:r>
            <a:endParaRPr lang="zh-CN" altLang="en-US" sz="2400" b="1" dirty="0">
              <a:latin typeface="Century" panose="02040604050505020304" pitchFamily="18" charset="0"/>
            </a:endParaRPr>
          </a:p>
        </p:txBody>
      </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18" name="文本框 17"/>
          <p:cNvSpPr txBox="1"/>
          <p:nvPr/>
        </p:nvSpPr>
        <p:spPr>
          <a:xfrm>
            <a:off x="6727964" y="1134501"/>
            <a:ext cx="3308072" cy="523220"/>
          </a:xfrm>
          <a:prstGeom prst="rect">
            <a:avLst/>
          </a:prstGeom>
          <a:noFill/>
        </p:spPr>
        <p:txBody>
          <a:bodyPr wrap="square" rtlCol="0">
            <a:spAutoFit/>
          </a:bodyPr>
          <a:lstStyle/>
          <a:p>
            <a:pPr algn="ctr"/>
            <a:r>
              <a:rPr lang="en-US" altLang="zh-CN" sz="2800" dirty="0">
                <a:solidFill>
                  <a:srgbClr val="101214"/>
                </a:solidFill>
                <a:latin typeface="Century" panose="02040604050505020304" pitchFamily="18" charset="0"/>
              </a:rPr>
              <a:t>Testing review</a:t>
            </a:r>
            <a:endParaRPr lang="zh-CN" altLang="en-US" sz="2800" dirty="0"/>
          </a:p>
        </p:txBody>
      </p:sp>
      <p:sp>
        <p:nvSpPr>
          <p:cNvPr id="19" name="文本框 18"/>
          <p:cNvSpPr txBox="1"/>
          <p:nvPr/>
        </p:nvSpPr>
        <p:spPr>
          <a:xfrm>
            <a:off x="5554133" y="1799555"/>
            <a:ext cx="5655734" cy="3789627"/>
          </a:xfrm>
          <a:prstGeom prst="rect">
            <a:avLst/>
          </a:prstGeom>
          <a:noFill/>
        </p:spPr>
        <p:txBody>
          <a:bodyPr wrap="square" rtlCol="0">
            <a:spAutoFit/>
          </a:bodyPr>
          <a:lstStyle/>
          <a:p>
            <a:pPr algn="just">
              <a:lnSpc>
                <a:spcPct val="150000"/>
              </a:lnSpc>
            </a:pPr>
            <a:r>
              <a:rPr lang="en-US" altLang="zh-CN" sz="1800" kern="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0" dirty="0">
                <a:effectLst/>
                <a:latin typeface="宋体" panose="02010600030101010101" pitchFamily="2" charset="-122"/>
                <a:ea typeface="宋体" panose="02010600030101010101" pitchFamily="2" charset="-122"/>
                <a:cs typeface="Times New Roman" panose="02020603050405020304" pitchFamily="18" charset="0"/>
              </a:rPr>
              <a:t>对整个系统全面测试，全部的测试条目都通过，基本要求都达到了，系统实现了正常运行。</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800" kern="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0" dirty="0">
                <a:effectLst/>
                <a:latin typeface="宋体" panose="02010600030101010101" pitchFamily="2" charset="-122"/>
                <a:ea typeface="宋体" panose="02010600030101010101" pitchFamily="2" charset="-122"/>
                <a:cs typeface="Times New Roman" panose="02020603050405020304" pitchFamily="18" charset="0"/>
              </a:rPr>
              <a:t>值得一提的就是一定要在早期就要进行系统的一个测试，一味的拖延往往会使整个系统的最后一个测试遇到很多想不到的困难。</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800" kern="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0" dirty="0">
                <a:effectLst/>
                <a:latin typeface="宋体" panose="02010600030101010101" pitchFamily="2" charset="-122"/>
                <a:ea typeface="宋体" panose="02010600030101010101" pitchFamily="2" charset="-122"/>
                <a:cs typeface="Times New Roman" panose="02020603050405020304" pitchFamily="18" charset="0"/>
              </a:rPr>
              <a:t>经过对上述的测试结果分析，本基于</a:t>
            </a:r>
            <a:r>
              <a:rPr lang="en-US" altLang="zh-CN" sz="1800" kern="0" dirty="0">
                <a:effectLst/>
                <a:latin typeface="宋体" panose="02010600030101010101" pitchFamily="2" charset="-122"/>
                <a:ea typeface="宋体" panose="02010600030101010101" pitchFamily="2" charset="-122"/>
                <a:cs typeface="Times New Roman" panose="02020603050405020304" pitchFamily="18" charset="0"/>
              </a:rPr>
              <a:t>Android</a:t>
            </a:r>
            <a:r>
              <a:rPr lang="zh-CN" altLang="zh-CN" sz="1800" kern="0" dirty="0">
                <a:effectLst/>
                <a:latin typeface="宋体" panose="02010600030101010101" pitchFamily="2" charset="-122"/>
                <a:ea typeface="宋体" panose="02010600030101010101" pitchFamily="2" charset="-122"/>
                <a:cs typeface="Times New Roman" panose="02020603050405020304" pitchFamily="18" charset="0"/>
              </a:rPr>
              <a:t>的系统的设计与实现满足用户的要求和需求。所有基本功能齐全，操作简单，系统运行性能良好，是一个值得推广的备忘录</a:t>
            </a:r>
            <a:r>
              <a:rPr lang="en-US" altLang="zh-CN" sz="1800" kern="0" dirty="0">
                <a:effectLst/>
                <a:latin typeface="宋体" panose="02010600030101010101" pitchFamily="2" charset="-122"/>
                <a:ea typeface="宋体" panose="02010600030101010101" pitchFamily="2" charset="-122"/>
                <a:cs typeface="Times New Roman" panose="02020603050405020304" pitchFamily="18" charset="0"/>
              </a:rPr>
              <a:t>PLUS</a:t>
            </a:r>
            <a:r>
              <a:rPr lang="zh-CN" altLang="zh-CN" sz="1800" kern="0" dirty="0">
                <a:effectLst/>
                <a:latin typeface="宋体" panose="02010600030101010101" pitchFamily="2" charset="-122"/>
                <a:ea typeface="宋体" panose="02010600030101010101" pitchFamily="2" charset="-122"/>
                <a:cs typeface="Times New Roman" panose="02020603050405020304" pitchFamily="18" charset="0"/>
              </a:rPr>
              <a:t>系统。</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1349826" y="1642427"/>
            <a:ext cx="10972800" cy="5453537"/>
            <a:chOff x="1545003" y="1476373"/>
            <a:chExt cx="7206719" cy="4274185"/>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1476373"/>
              <a:ext cx="7104662" cy="3135404"/>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entury" panose="02040604050505020304" pitchFamily="18" charset="0"/>
              </a:endParaRPr>
            </a:p>
          </p:txBody>
        </p:sp>
      </p:grpSp>
      <p:sp>
        <p:nvSpPr>
          <p:cNvPr id="34" name="文本框 33"/>
          <p:cNvSpPr txBox="1"/>
          <p:nvPr/>
        </p:nvSpPr>
        <p:spPr>
          <a:xfrm>
            <a:off x="4475479" y="3635969"/>
            <a:ext cx="6982744" cy="707886"/>
          </a:xfrm>
          <a:prstGeom prst="rect">
            <a:avLst/>
          </a:prstGeom>
          <a:noFill/>
        </p:spPr>
        <p:txBody>
          <a:bodyPr wrap="square" rtlCol="0">
            <a:spAutoFit/>
          </a:bodyPr>
          <a:lstStyle/>
          <a:p>
            <a:r>
              <a:rPr lang="en-US" altLang="zh-CN" sz="4000" dirty="0">
                <a:latin typeface="Century" panose="02040604050505020304" pitchFamily="18" charset="0"/>
              </a:rPr>
              <a:t>Members’ process experience</a:t>
            </a:r>
            <a:endParaRPr lang="zh-CN" altLang="en-US" sz="4000" dirty="0">
              <a:latin typeface="Century" panose="02040604050505020304" pitchFamily="18" charset="0"/>
            </a:endParaRPr>
          </a:p>
        </p:txBody>
      </p:sp>
      <p:sp>
        <p:nvSpPr>
          <p:cNvPr id="35" name="文本框 34"/>
          <p:cNvSpPr txBox="1"/>
          <p:nvPr/>
        </p:nvSpPr>
        <p:spPr>
          <a:xfrm>
            <a:off x="1700332" y="1881643"/>
            <a:ext cx="2968673" cy="1754326"/>
          </a:xfrm>
          <a:prstGeom prst="rect">
            <a:avLst/>
          </a:prstGeom>
          <a:noFill/>
        </p:spPr>
        <p:txBody>
          <a:bodyPr wrap="square" rtlCol="0">
            <a:spAutoFit/>
          </a:bodyPr>
          <a:lstStyle/>
          <a:p>
            <a:pPr algn="ctr"/>
            <a:r>
              <a:rPr lang="en-US" altLang="zh-CN" sz="5400" dirty="0">
                <a:solidFill>
                  <a:schemeClr val="tx1">
                    <a:lumMod val="85000"/>
                    <a:lumOff val="15000"/>
                  </a:schemeClr>
                </a:solidFill>
                <a:latin typeface="Century" panose="02040604050505020304" pitchFamily="18" charset="0"/>
                <a:cs typeface="Aharoni" panose="02010803020104030203" pitchFamily="2" charset="-79"/>
              </a:rPr>
              <a:t>PART EIGHT</a:t>
            </a:r>
            <a:endParaRPr lang="zh-CN" altLang="en-US" sz="5400" dirty="0">
              <a:solidFill>
                <a:schemeClr val="tx1">
                  <a:lumMod val="85000"/>
                  <a:lumOff val="15000"/>
                </a:schemeClr>
              </a:solidFill>
              <a:latin typeface="Century" panose="02040604050505020304" pitchFamily="18" charset="0"/>
              <a:cs typeface="Aharoni" panose="02010803020104030203" pitchFamily="2" charset="-79"/>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1+#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28918" y="246742"/>
            <a:ext cx="11881169" cy="7982858"/>
            <a:chOff x="1545003" y="-27631"/>
            <a:chExt cx="7206719" cy="5778189"/>
          </a:xfrm>
        </p:grpSpPr>
        <p:pic>
          <p:nvPicPr>
            <p:cNvPr id="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146" name="弧形 145"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7853777">
            <a:off x="762729" y="2619287"/>
            <a:ext cx="3648141" cy="3954036"/>
          </a:xfrm>
          <a:prstGeom prst="arc">
            <a:avLst>
              <a:gd name="adj1" fmla="val 16200000"/>
              <a:gd name="adj2" fmla="val 5866389"/>
            </a:avLst>
          </a:prstGeom>
          <a:ln>
            <a:solidFill>
              <a:srgbClr val="7B7C81">
                <a:alpha val="53000"/>
              </a:srgbClr>
            </a:solidFill>
          </a:ln>
        </p:spPr>
        <p:style>
          <a:lnRef idx="1">
            <a:schemeClr val="accent1"/>
          </a:lnRef>
          <a:fillRef idx="0">
            <a:schemeClr val="accent1"/>
          </a:fillRef>
          <a:effectRef idx="0">
            <a:schemeClr val="accent1"/>
          </a:effectRef>
          <a:fontRef idx="minor">
            <a:schemeClr val="tx1"/>
          </a:fontRef>
        </p:style>
        <p:txBody>
          <a:bodyPr anchor="ctr"/>
          <a:lstStyle/>
          <a:p>
            <a:pPr algn="ctr" defTabSz="1218565" fontAlgn="base">
              <a:spcBef>
                <a:spcPct val="0"/>
              </a:spcBef>
              <a:spcAft>
                <a:spcPct val="0"/>
              </a:spcAft>
              <a:defRPr/>
            </a:pPr>
            <a:endParaRPr lang="zh-CN" altLang="en-US" sz="1015" dirty="0">
              <a:solidFill>
                <a:srgbClr val="000000"/>
              </a:solidFill>
              <a:latin typeface="方正黑体简体" panose="02010601030101010101" pitchFamily="2" charset="-122"/>
              <a:ea typeface="方正黑体简体" panose="02010601030101010101" pitchFamily="2" charset="-122"/>
              <a:cs typeface="+mn-ea"/>
              <a:sym typeface="+mn-lt"/>
            </a:endParaRPr>
          </a:p>
        </p:txBody>
      </p:sp>
      <p:sp>
        <p:nvSpPr>
          <p:cNvPr id="147" name="弧形 146"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7853777">
            <a:off x="1002082" y="2759368"/>
            <a:ext cx="3648139" cy="3954036"/>
          </a:xfrm>
          <a:prstGeom prst="arc">
            <a:avLst>
              <a:gd name="adj1" fmla="val 16200000"/>
              <a:gd name="adj2" fmla="val 5866389"/>
            </a:avLst>
          </a:prstGeom>
          <a:ln>
            <a:solidFill>
              <a:srgbClr val="7B7C81">
                <a:alpha val="53000"/>
              </a:srgbClr>
            </a:solidFill>
          </a:ln>
        </p:spPr>
        <p:style>
          <a:lnRef idx="1">
            <a:schemeClr val="accent1"/>
          </a:lnRef>
          <a:fillRef idx="0">
            <a:schemeClr val="accent1"/>
          </a:fillRef>
          <a:effectRef idx="0">
            <a:schemeClr val="accent1"/>
          </a:effectRef>
          <a:fontRef idx="minor">
            <a:schemeClr val="tx1"/>
          </a:fontRef>
        </p:style>
        <p:txBody>
          <a:bodyPr anchor="ctr"/>
          <a:lstStyle/>
          <a:p>
            <a:pPr algn="ctr" defTabSz="1218565" fontAlgn="base">
              <a:spcBef>
                <a:spcPct val="0"/>
              </a:spcBef>
              <a:spcAft>
                <a:spcPct val="0"/>
              </a:spcAft>
              <a:defRPr/>
            </a:pPr>
            <a:endParaRPr lang="zh-CN" altLang="en-US" sz="1015" dirty="0">
              <a:solidFill>
                <a:srgbClr val="000000"/>
              </a:solidFill>
              <a:ea typeface="方正黑体简体" panose="02010601030101010101" pitchFamily="2" charset="-122"/>
              <a:cs typeface="+mn-lt"/>
              <a:sym typeface="+mn-lt"/>
            </a:endParaRPr>
          </a:p>
        </p:txBody>
      </p:sp>
      <p:sp>
        <p:nvSpPr>
          <p:cNvPr id="148" name="椭圆 147"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9609735">
            <a:off x="4358229" y="3646232"/>
            <a:ext cx="153543" cy="153543"/>
          </a:xfrm>
          <a:prstGeom prst="ellipse">
            <a:avLst/>
          </a:prstGeom>
          <a:solidFill>
            <a:srgbClr val="1BA98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565" fontAlgn="base">
              <a:spcBef>
                <a:spcPct val="0"/>
              </a:spcBef>
              <a:spcAft>
                <a:spcPct val="0"/>
              </a:spcAft>
              <a:defRPr/>
            </a:pPr>
            <a:endParaRPr lang="zh-CN" altLang="en-US" sz="1015" dirty="0">
              <a:solidFill>
                <a:srgbClr val="FFFFFF"/>
              </a:solidFill>
              <a:ea typeface="方正黑体简体" panose="02010601030101010101" pitchFamily="2" charset="-122"/>
              <a:cs typeface="+mn-lt"/>
              <a:sym typeface="+mn-lt"/>
            </a:endParaRPr>
          </a:p>
        </p:txBody>
      </p:sp>
      <p:sp>
        <p:nvSpPr>
          <p:cNvPr id="149" name="椭圆 148"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9609735">
            <a:off x="4395906" y="4888462"/>
            <a:ext cx="154734" cy="153543"/>
          </a:xfrm>
          <a:prstGeom prst="ellipse">
            <a:avLst/>
          </a:prstGeom>
          <a:solidFill>
            <a:srgbClr val="FB46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565" fontAlgn="base">
              <a:spcBef>
                <a:spcPct val="0"/>
              </a:spcBef>
              <a:spcAft>
                <a:spcPct val="0"/>
              </a:spcAft>
              <a:defRPr/>
            </a:pPr>
            <a:endParaRPr lang="zh-CN" altLang="en-US" sz="1015" dirty="0">
              <a:solidFill>
                <a:srgbClr val="FFFFFF"/>
              </a:solidFill>
              <a:ea typeface="方正黑体简体" panose="02010601030101010101" pitchFamily="2" charset="-122"/>
              <a:cs typeface="+mn-lt"/>
              <a:sym typeface="+mn-lt"/>
            </a:endParaRPr>
          </a:p>
        </p:txBody>
      </p:sp>
      <p:sp>
        <p:nvSpPr>
          <p:cNvPr id="150" name="弧形 149"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7853777">
            <a:off x="1194471" y="2430645"/>
            <a:ext cx="3648139" cy="3954036"/>
          </a:xfrm>
          <a:prstGeom prst="arc">
            <a:avLst>
              <a:gd name="adj1" fmla="val 16200000"/>
              <a:gd name="adj2" fmla="val 5866389"/>
            </a:avLst>
          </a:prstGeom>
          <a:ln>
            <a:solidFill>
              <a:srgbClr val="7B7C81">
                <a:alpha val="53000"/>
              </a:srgbClr>
            </a:solidFill>
          </a:ln>
        </p:spPr>
        <p:style>
          <a:lnRef idx="1">
            <a:schemeClr val="accent1"/>
          </a:lnRef>
          <a:fillRef idx="0">
            <a:schemeClr val="accent1"/>
          </a:fillRef>
          <a:effectRef idx="0">
            <a:schemeClr val="accent1"/>
          </a:effectRef>
          <a:fontRef idx="minor">
            <a:schemeClr val="tx1"/>
          </a:fontRef>
        </p:style>
        <p:txBody>
          <a:bodyPr anchor="ctr"/>
          <a:lstStyle/>
          <a:p>
            <a:pPr algn="ctr" defTabSz="1218565" fontAlgn="base">
              <a:spcBef>
                <a:spcPct val="0"/>
              </a:spcBef>
              <a:spcAft>
                <a:spcPct val="0"/>
              </a:spcAft>
              <a:defRPr/>
            </a:pPr>
            <a:endParaRPr lang="zh-CN" altLang="en-US" sz="1015" dirty="0">
              <a:solidFill>
                <a:srgbClr val="000000"/>
              </a:solidFill>
              <a:ea typeface="方正黑体简体" panose="02010601030101010101" pitchFamily="2" charset="-122"/>
              <a:cs typeface="+mn-lt"/>
              <a:sym typeface="+mn-lt"/>
            </a:endParaRPr>
          </a:p>
        </p:txBody>
      </p:sp>
      <p:sp>
        <p:nvSpPr>
          <p:cNvPr id="153" name="TextBox 3"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nvSpPr>
        <p:spPr bwMode="auto">
          <a:xfrm>
            <a:off x="6064599" y="2971461"/>
            <a:ext cx="57055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2667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其次，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另一个经验是，工作的效率和准确性对我们的项目团队的工作是至关重要的。一个人的拖延或错误可能会导致整个团队的工作延误或错乱。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6" name="TextBox 3"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nvSpPr>
        <p:spPr bwMode="auto">
          <a:xfrm>
            <a:off x="6383662" y="4347546"/>
            <a:ext cx="544412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304800" algn="just"/>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最后，</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还有一点就在于项目的规划，首先要有备用方案，预留时间，一个事件可以由多人来完成，同时需要一定的时间来反馈和规划，需要有一个人对于总体项目进度的把握，可以合理调配工作，互相帮助，不仅能大大缩短时间，同时也能够提升最终项目的效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9" name="TextBox 3"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nvSpPr>
        <p:spPr bwMode="auto">
          <a:xfrm>
            <a:off x="4556409" y="1118400"/>
            <a:ext cx="6140700" cy="137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defTabSz="456565" fontAlgn="auto">
              <a:lnSpc>
                <a:spcPts val="2000"/>
              </a:lnSpc>
              <a:spcBef>
                <a:spcPts val="0"/>
              </a:spcBef>
              <a:spcAft>
                <a:spcPts val="0"/>
              </a:spcAft>
              <a:buClrTx/>
              <a:buSzTx/>
              <a:buFontTx/>
              <a:defRPr/>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首先，</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重要的一点是：积极地与团队成员沟通，一个人的工作可能不能满足每个人的期望。要时常听从小组内成员的建议。就像后端代码是基于前端的设计要求一样，前端的页面布局也是基于后端的特定代码功能。一般来说，加强团队沟通是成功的关键。</a:t>
            </a:r>
            <a:endParaRPr lang="zh-CN" altLang="en-US" sz="1335" dirty="0">
              <a:solidFill>
                <a:schemeClr val="tx1">
                  <a:lumMod val="85000"/>
                  <a:lumOff val="15000"/>
                </a:schemeClr>
              </a:solidFill>
              <a:latin typeface="+mn-lt"/>
              <a:ea typeface="+mn-lt"/>
              <a:cs typeface="+mn-ea"/>
              <a:sym typeface="FZHei-B01S" panose="02010601030101010101" pitchFamily="2" charset="-122"/>
            </a:endParaRPr>
          </a:p>
        </p:txBody>
      </p:sp>
      <p:grpSp>
        <p:nvGrpSpPr>
          <p:cNvPr id="160" name="组合 159"/>
          <p:cNvGrpSpPr/>
          <p:nvPr/>
        </p:nvGrpSpPr>
        <p:grpSpPr>
          <a:xfrm>
            <a:off x="3809781" y="1545496"/>
            <a:ext cx="518953" cy="518953"/>
            <a:chOff x="7400925" y="1009650"/>
            <a:chExt cx="692150" cy="692150"/>
          </a:xfrm>
        </p:grpSpPr>
        <p:sp>
          <p:nvSpPr>
            <p:cNvPr id="161" name="椭圆 160"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a:off x="7400925" y="1009650"/>
              <a:ext cx="692150" cy="692150"/>
            </a:xfrm>
            <a:prstGeom prst="ellipse">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565" fontAlgn="base">
                <a:spcBef>
                  <a:spcPct val="0"/>
                </a:spcBef>
                <a:spcAft>
                  <a:spcPct val="0"/>
                </a:spcAft>
                <a:defRPr/>
              </a:pPr>
              <a:endParaRPr lang="zh-CN" altLang="en-US" sz="1015" dirty="0">
                <a:solidFill>
                  <a:srgbClr val="FFFFFF"/>
                </a:solidFill>
                <a:ea typeface="方正黑体简体" panose="02010601030101010101" pitchFamily="2" charset="-122"/>
                <a:cs typeface="+mn-lt"/>
                <a:sym typeface="+mn-lt"/>
              </a:endParaRPr>
            </a:p>
          </p:txBody>
        </p:sp>
        <p:sp>
          <p:nvSpPr>
            <p:cNvPr id="162" name="KSO_Shape"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bwMode="auto">
            <a:xfrm>
              <a:off x="7634288" y="1136650"/>
              <a:ext cx="230187" cy="439738"/>
            </a:xfrm>
            <a:custGeom>
              <a:avLst/>
              <a:gdLst>
                <a:gd name="T0" fmla="*/ 1003326 w 2665"/>
                <a:gd name="T1" fmla="*/ 573986 h 5058"/>
                <a:gd name="T2" fmla="*/ 429943 w 2665"/>
                <a:gd name="T3" fmla="*/ 0 h 5058"/>
                <a:gd name="T4" fmla="*/ 429943 w 2665"/>
                <a:gd name="T5" fmla="*/ 756652 h 5058"/>
                <a:gd name="T6" fmla="*/ 114827 w 2665"/>
                <a:gd name="T7" fmla="*/ 440658 h 5058"/>
                <a:gd name="T8" fmla="*/ 0 w 2665"/>
                <a:gd name="T9" fmla="*/ 555531 h 5058"/>
                <a:gd name="T10" fmla="*/ 395683 w 2665"/>
                <a:gd name="T11" fmla="*/ 952500 h 5058"/>
                <a:gd name="T12" fmla="*/ 0 w 2665"/>
                <a:gd name="T13" fmla="*/ 1349469 h 5058"/>
                <a:gd name="T14" fmla="*/ 114827 w 2665"/>
                <a:gd name="T15" fmla="*/ 1464342 h 5058"/>
                <a:gd name="T16" fmla="*/ 429943 w 2665"/>
                <a:gd name="T17" fmla="*/ 1149101 h 5058"/>
                <a:gd name="T18" fmla="*/ 429943 w 2665"/>
                <a:gd name="T19" fmla="*/ 1905000 h 5058"/>
                <a:gd name="T20" fmla="*/ 1003326 w 2665"/>
                <a:gd name="T21" fmla="*/ 1331767 h 5058"/>
                <a:gd name="T22" fmla="*/ 624961 w 2665"/>
                <a:gd name="T23" fmla="*/ 952500 h 5058"/>
                <a:gd name="T24" fmla="*/ 1003326 w 2665"/>
                <a:gd name="T25" fmla="*/ 573986 h 5058"/>
                <a:gd name="T26" fmla="*/ 774425 w 2665"/>
                <a:gd name="T27" fmla="*/ 574739 h 5058"/>
                <a:gd name="T28" fmla="*/ 591454 w 2665"/>
                <a:gd name="T29" fmla="*/ 757782 h 5058"/>
                <a:gd name="T30" fmla="*/ 591078 w 2665"/>
                <a:gd name="T31" fmla="*/ 391320 h 5058"/>
                <a:gd name="T32" fmla="*/ 774425 w 2665"/>
                <a:gd name="T33" fmla="*/ 574739 h 5058"/>
                <a:gd name="T34" fmla="*/ 774425 w 2665"/>
                <a:gd name="T35" fmla="*/ 1330261 h 5058"/>
                <a:gd name="T36" fmla="*/ 591078 w 2665"/>
                <a:gd name="T37" fmla="*/ 1513304 h 5058"/>
                <a:gd name="T38" fmla="*/ 591454 w 2665"/>
                <a:gd name="T39" fmla="*/ 1147218 h 5058"/>
                <a:gd name="T40" fmla="*/ 774425 w 2665"/>
                <a:gd name="T41" fmla="*/ 1330261 h 50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65" h="5058">
                  <a:moveTo>
                    <a:pt x="2665" y="1524"/>
                  </a:moveTo>
                  <a:lnTo>
                    <a:pt x="1142" y="0"/>
                  </a:lnTo>
                  <a:lnTo>
                    <a:pt x="1142" y="2009"/>
                  </a:lnTo>
                  <a:lnTo>
                    <a:pt x="305" y="1170"/>
                  </a:lnTo>
                  <a:lnTo>
                    <a:pt x="0" y="1475"/>
                  </a:lnTo>
                  <a:lnTo>
                    <a:pt x="1051" y="2529"/>
                  </a:lnTo>
                  <a:lnTo>
                    <a:pt x="0" y="3583"/>
                  </a:lnTo>
                  <a:lnTo>
                    <a:pt x="305" y="3888"/>
                  </a:lnTo>
                  <a:lnTo>
                    <a:pt x="1142" y="3051"/>
                  </a:lnTo>
                  <a:lnTo>
                    <a:pt x="1142" y="5058"/>
                  </a:lnTo>
                  <a:lnTo>
                    <a:pt x="2665" y="3536"/>
                  </a:lnTo>
                  <a:lnTo>
                    <a:pt x="1660" y="2529"/>
                  </a:lnTo>
                  <a:lnTo>
                    <a:pt x="2665" y="1524"/>
                  </a:lnTo>
                  <a:close/>
                  <a:moveTo>
                    <a:pt x="2057" y="1526"/>
                  </a:moveTo>
                  <a:lnTo>
                    <a:pt x="1571" y="2012"/>
                  </a:lnTo>
                  <a:lnTo>
                    <a:pt x="1570" y="1039"/>
                  </a:lnTo>
                  <a:lnTo>
                    <a:pt x="2057" y="1526"/>
                  </a:lnTo>
                  <a:close/>
                  <a:moveTo>
                    <a:pt x="2057" y="3532"/>
                  </a:moveTo>
                  <a:lnTo>
                    <a:pt x="1570" y="4018"/>
                  </a:lnTo>
                  <a:lnTo>
                    <a:pt x="1571" y="3046"/>
                  </a:lnTo>
                  <a:lnTo>
                    <a:pt x="2057" y="3532"/>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8565">
                <a:defRPr/>
              </a:pPr>
              <a:endParaRPr lang="zh-CN" altLang="en-US" sz="1015" dirty="0">
                <a:solidFill>
                  <a:srgbClr val="FFFFFF"/>
                </a:solidFill>
                <a:latin typeface="+mn-lt"/>
                <a:ea typeface="方正黑体简体" panose="02010601030101010101" pitchFamily="2" charset="-122"/>
                <a:cs typeface="+mn-lt"/>
                <a:sym typeface="+mn-lt"/>
              </a:endParaRPr>
            </a:p>
          </p:txBody>
        </p:sp>
      </p:grpSp>
      <p:grpSp>
        <p:nvGrpSpPr>
          <p:cNvPr id="163" name="组合 162"/>
          <p:cNvGrpSpPr/>
          <p:nvPr/>
        </p:nvGrpSpPr>
        <p:grpSpPr>
          <a:xfrm>
            <a:off x="5291865" y="3194939"/>
            <a:ext cx="518953" cy="518953"/>
            <a:chOff x="8101013" y="3016250"/>
            <a:chExt cx="692150" cy="692150"/>
          </a:xfrm>
        </p:grpSpPr>
        <p:sp>
          <p:nvSpPr>
            <p:cNvPr id="164" name="椭圆 163"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a:off x="8101013" y="3016250"/>
              <a:ext cx="692150" cy="692150"/>
            </a:xfrm>
            <a:prstGeom prst="ellipse">
              <a:avLst/>
            </a:prstGeom>
            <a:solidFill>
              <a:srgbClr val="1BA9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565" fontAlgn="base">
                <a:spcBef>
                  <a:spcPct val="0"/>
                </a:spcBef>
                <a:spcAft>
                  <a:spcPct val="0"/>
                </a:spcAft>
                <a:defRPr/>
              </a:pPr>
              <a:endParaRPr lang="zh-CN" altLang="en-US" sz="1015" dirty="0">
                <a:solidFill>
                  <a:srgbClr val="FFFFFF"/>
                </a:solidFill>
                <a:ea typeface="方正黑体简体" panose="02010601030101010101" pitchFamily="2" charset="-122"/>
                <a:cs typeface="+mn-lt"/>
                <a:sym typeface="+mn-lt"/>
              </a:endParaRPr>
            </a:p>
          </p:txBody>
        </p:sp>
        <p:sp>
          <p:nvSpPr>
            <p:cNvPr id="165" name="KSO_Shape"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a:off x="8313738" y="3219450"/>
              <a:ext cx="290512" cy="244475"/>
            </a:xfrm>
            <a:custGeom>
              <a:avLst/>
              <a:gdLst>
                <a:gd name="connsiteX0" fmla="*/ 2733675 w 5559425"/>
                <a:gd name="connsiteY0" fmla="*/ 1498599 h 4676774"/>
                <a:gd name="connsiteX1" fmla="*/ 2708275 w 5559425"/>
                <a:gd name="connsiteY1" fmla="*/ 1501774 h 4676774"/>
                <a:gd name="connsiteX2" fmla="*/ 2689225 w 5559425"/>
                <a:gd name="connsiteY2" fmla="*/ 1511299 h 4676774"/>
                <a:gd name="connsiteX3" fmla="*/ 2673350 w 5559425"/>
                <a:gd name="connsiteY3" fmla="*/ 1520824 h 4676774"/>
                <a:gd name="connsiteX4" fmla="*/ 2663825 w 5559425"/>
                <a:gd name="connsiteY4" fmla="*/ 1536699 h 4676774"/>
                <a:gd name="connsiteX5" fmla="*/ 2657475 w 5559425"/>
                <a:gd name="connsiteY5" fmla="*/ 1555749 h 4676774"/>
                <a:gd name="connsiteX6" fmla="*/ 2654300 w 5559425"/>
                <a:gd name="connsiteY6" fmla="*/ 1577974 h 4676774"/>
                <a:gd name="connsiteX7" fmla="*/ 2654300 w 5559425"/>
                <a:gd name="connsiteY7" fmla="*/ 1603374 h 4676774"/>
                <a:gd name="connsiteX8" fmla="*/ 2654300 w 5559425"/>
                <a:gd name="connsiteY8" fmla="*/ 1758949 h 4676774"/>
                <a:gd name="connsiteX9" fmla="*/ 2593975 w 5559425"/>
                <a:gd name="connsiteY9" fmla="*/ 1771649 h 4676774"/>
                <a:gd name="connsiteX10" fmla="*/ 2540000 w 5559425"/>
                <a:gd name="connsiteY10" fmla="*/ 1787524 h 4676774"/>
                <a:gd name="connsiteX11" fmla="*/ 2492375 w 5559425"/>
                <a:gd name="connsiteY11" fmla="*/ 1806574 h 4676774"/>
                <a:gd name="connsiteX12" fmla="*/ 2444750 w 5559425"/>
                <a:gd name="connsiteY12" fmla="*/ 1828799 h 4676774"/>
                <a:gd name="connsiteX13" fmla="*/ 2400300 w 5559425"/>
                <a:gd name="connsiteY13" fmla="*/ 1854199 h 4676774"/>
                <a:gd name="connsiteX14" fmla="*/ 2362200 w 5559425"/>
                <a:gd name="connsiteY14" fmla="*/ 1879599 h 4676774"/>
                <a:gd name="connsiteX15" fmla="*/ 2327275 w 5559425"/>
                <a:gd name="connsiteY15" fmla="*/ 1911349 h 4676774"/>
                <a:gd name="connsiteX16" fmla="*/ 2292350 w 5559425"/>
                <a:gd name="connsiteY16" fmla="*/ 1943099 h 4676774"/>
                <a:gd name="connsiteX17" fmla="*/ 2266950 w 5559425"/>
                <a:gd name="connsiteY17" fmla="*/ 1978024 h 4676774"/>
                <a:gd name="connsiteX18" fmla="*/ 2241550 w 5559425"/>
                <a:gd name="connsiteY18" fmla="*/ 2016124 h 4676774"/>
                <a:gd name="connsiteX19" fmla="*/ 2219325 w 5559425"/>
                <a:gd name="connsiteY19" fmla="*/ 2054224 h 4676774"/>
                <a:gd name="connsiteX20" fmla="*/ 2203450 w 5559425"/>
                <a:gd name="connsiteY20" fmla="*/ 2092324 h 4676774"/>
                <a:gd name="connsiteX21" fmla="*/ 2190750 w 5559425"/>
                <a:gd name="connsiteY21" fmla="*/ 2130424 h 4676774"/>
                <a:gd name="connsiteX22" fmla="*/ 2181225 w 5559425"/>
                <a:gd name="connsiteY22" fmla="*/ 2168524 h 4676774"/>
                <a:gd name="connsiteX23" fmla="*/ 2174875 w 5559425"/>
                <a:gd name="connsiteY23" fmla="*/ 2209799 h 4676774"/>
                <a:gd name="connsiteX24" fmla="*/ 2171700 w 5559425"/>
                <a:gd name="connsiteY24" fmla="*/ 2251074 h 4676774"/>
                <a:gd name="connsiteX25" fmla="*/ 2174875 w 5559425"/>
                <a:gd name="connsiteY25" fmla="*/ 2314574 h 4676774"/>
                <a:gd name="connsiteX26" fmla="*/ 2184400 w 5559425"/>
                <a:gd name="connsiteY26" fmla="*/ 2371724 h 4676774"/>
                <a:gd name="connsiteX27" fmla="*/ 2197100 w 5559425"/>
                <a:gd name="connsiteY27" fmla="*/ 2425699 h 4676774"/>
                <a:gd name="connsiteX28" fmla="*/ 2216150 w 5559425"/>
                <a:gd name="connsiteY28" fmla="*/ 2476499 h 4676774"/>
                <a:gd name="connsiteX29" fmla="*/ 2238375 w 5559425"/>
                <a:gd name="connsiteY29" fmla="*/ 2520949 h 4676774"/>
                <a:gd name="connsiteX30" fmla="*/ 2266950 w 5559425"/>
                <a:gd name="connsiteY30" fmla="*/ 2562224 h 4676774"/>
                <a:gd name="connsiteX31" fmla="*/ 2298700 w 5559425"/>
                <a:gd name="connsiteY31" fmla="*/ 2603499 h 4676774"/>
                <a:gd name="connsiteX32" fmla="*/ 2333625 w 5559425"/>
                <a:gd name="connsiteY32" fmla="*/ 2638424 h 4676774"/>
                <a:gd name="connsiteX33" fmla="*/ 2371725 w 5559425"/>
                <a:gd name="connsiteY33" fmla="*/ 2670174 h 4676774"/>
                <a:gd name="connsiteX34" fmla="*/ 2413000 w 5559425"/>
                <a:gd name="connsiteY34" fmla="*/ 2701924 h 4676774"/>
                <a:gd name="connsiteX35" fmla="*/ 2457450 w 5559425"/>
                <a:gd name="connsiteY35" fmla="*/ 2730499 h 4676774"/>
                <a:gd name="connsiteX36" fmla="*/ 2501900 w 5559425"/>
                <a:gd name="connsiteY36" fmla="*/ 2755899 h 4676774"/>
                <a:gd name="connsiteX37" fmla="*/ 2600325 w 5559425"/>
                <a:gd name="connsiteY37" fmla="*/ 2803524 h 4676774"/>
                <a:gd name="connsiteX38" fmla="*/ 2701925 w 5559425"/>
                <a:gd name="connsiteY38" fmla="*/ 2844799 h 4676774"/>
                <a:gd name="connsiteX39" fmla="*/ 2790825 w 5559425"/>
                <a:gd name="connsiteY39" fmla="*/ 2882899 h 4676774"/>
                <a:gd name="connsiteX40" fmla="*/ 2863850 w 5559425"/>
                <a:gd name="connsiteY40" fmla="*/ 2920999 h 4676774"/>
                <a:gd name="connsiteX41" fmla="*/ 2924175 w 5559425"/>
                <a:gd name="connsiteY41" fmla="*/ 2955924 h 4676774"/>
                <a:gd name="connsiteX42" fmla="*/ 2946400 w 5559425"/>
                <a:gd name="connsiteY42" fmla="*/ 2974974 h 4676774"/>
                <a:gd name="connsiteX43" fmla="*/ 2968625 w 5559425"/>
                <a:gd name="connsiteY43" fmla="*/ 2994024 h 4676774"/>
                <a:gd name="connsiteX44" fmla="*/ 2984500 w 5559425"/>
                <a:gd name="connsiteY44" fmla="*/ 3009899 h 4676774"/>
                <a:gd name="connsiteX45" fmla="*/ 3000375 w 5559425"/>
                <a:gd name="connsiteY45" fmla="*/ 3032124 h 4676774"/>
                <a:gd name="connsiteX46" fmla="*/ 3013075 w 5559425"/>
                <a:gd name="connsiteY46" fmla="*/ 3051174 h 4676774"/>
                <a:gd name="connsiteX47" fmla="*/ 3022600 w 5559425"/>
                <a:gd name="connsiteY47" fmla="*/ 3073399 h 4676774"/>
                <a:gd name="connsiteX48" fmla="*/ 3028950 w 5559425"/>
                <a:gd name="connsiteY48" fmla="*/ 3095624 h 4676774"/>
                <a:gd name="connsiteX49" fmla="*/ 3035300 w 5559425"/>
                <a:gd name="connsiteY49" fmla="*/ 3121024 h 4676774"/>
                <a:gd name="connsiteX50" fmla="*/ 3038475 w 5559425"/>
                <a:gd name="connsiteY50" fmla="*/ 3146424 h 4676774"/>
                <a:gd name="connsiteX51" fmla="*/ 3041650 w 5559425"/>
                <a:gd name="connsiteY51" fmla="*/ 3171824 h 4676774"/>
                <a:gd name="connsiteX52" fmla="*/ 3038475 w 5559425"/>
                <a:gd name="connsiteY52" fmla="*/ 3203574 h 4676774"/>
                <a:gd name="connsiteX53" fmla="*/ 3032125 w 5559425"/>
                <a:gd name="connsiteY53" fmla="*/ 3232149 h 4676774"/>
                <a:gd name="connsiteX54" fmla="*/ 3025775 w 5559425"/>
                <a:gd name="connsiteY54" fmla="*/ 3257549 h 4676774"/>
                <a:gd name="connsiteX55" fmla="*/ 3013075 w 5559425"/>
                <a:gd name="connsiteY55" fmla="*/ 3279774 h 4676774"/>
                <a:gd name="connsiteX56" fmla="*/ 2997200 w 5559425"/>
                <a:gd name="connsiteY56" fmla="*/ 3301999 h 4676774"/>
                <a:gd name="connsiteX57" fmla="*/ 2978150 w 5559425"/>
                <a:gd name="connsiteY57" fmla="*/ 3317874 h 4676774"/>
                <a:gd name="connsiteX58" fmla="*/ 2955925 w 5559425"/>
                <a:gd name="connsiteY58" fmla="*/ 3333749 h 4676774"/>
                <a:gd name="connsiteX59" fmla="*/ 2927350 w 5559425"/>
                <a:gd name="connsiteY59" fmla="*/ 3349624 h 4676774"/>
                <a:gd name="connsiteX60" fmla="*/ 2898775 w 5559425"/>
                <a:gd name="connsiteY60" fmla="*/ 3359149 h 4676774"/>
                <a:gd name="connsiteX61" fmla="*/ 2870200 w 5559425"/>
                <a:gd name="connsiteY61" fmla="*/ 3371849 h 4676774"/>
                <a:gd name="connsiteX62" fmla="*/ 2803525 w 5559425"/>
                <a:gd name="connsiteY62" fmla="*/ 3384549 h 4676774"/>
                <a:gd name="connsiteX63" fmla="*/ 2733675 w 5559425"/>
                <a:gd name="connsiteY63" fmla="*/ 3394074 h 4676774"/>
                <a:gd name="connsiteX64" fmla="*/ 2657475 w 5559425"/>
                <a:gd name="connsiteY64" fmla="*/ 3397249 h 4676774"/>
                <a:gd name="connsiteX65" fmla="*/ 2581275 w 5559425"/>
                <a:gd name="connsiteY65" fmla="*/ 3397249 h 4676774"/>
                <a:gd name="connsiteX66" fmla="*/ 2517775 w 5559425"/>
                <a:gd name="connsiteY66" fmla="*/ 3390899 h 4676774"/>
                <a:gd name="connsiteX67" fmla="*/ 2457450 w 5559425"/>
                <a:gd name="connsiteY67" fmla="*/ 3384549 h 4676774"/>
                <a:gd name="connsiteX68" fmla="*/ 2406650 w 5559425"/>
                <a:gd name="connsiteY68" fmla="*/ 3375024 h 4676774"/>
                <a:gd name="connsiteX69" fmla="*/ 2324100 w 5559425"/>
                <a:gd name="connsiteY69" fmla="*/ 3349624 h 4676774"/>
                <a:gd name="connsiteX70" fmla="*/ 2257425 w 5559425"/>
                <a:gd name="connsiteY70" fmla="*/ 3324224 h 4676774"/>
                <a:gd name="connsiteX71" fmla="*/ 2232025 w 5559425"/>
                <a:gd name="connsiteY71" fmla="*/ 3314699 h 4676774"/>
                <a:gd name="connsiteX72" fmla="*/ 2212975 w 5559425"/>
                <a:gd name="connsiteY72" fmla="*/ 3308349 h 4676774"/>
                <a:gd name="connsiteX73" fmla="*/ 2203450 w 5559425"/>
                <a:gd name="connsiteY73" fmla="*/ 3311524 h 4676774"/>
                <a:gd name="connsiteX74" fmla="*/ 2193925 w 5559425"/>
                <a:gd name="connsiteY74" fmla="*/ 3317874 h 4676774"/>
                <a:gd name="connsiteX75" fmla="*/ 2184400 w 5559425"/>
                <a:gd name="connsiteY75" fmla="*/ 3330574 h 4676774"/>
                <a:gd name="connsiteX76" fmla="*/ 2174875 w 5559425"/>
                <a:gd name="connsiteY76" fmla="*/ 3346449 h 4676774"/>
                <a:gd name="connsiteX77" fmla="*/ 2159000 w 5559425"/>
                <a:gd name="connsiteY77" fmla="*/ 3390899 h 4676774"/>
                <a:gd name="connsiteX78" fmla="*/ 2146300 w 5559425"/>
                <a:gd name="connsiteY78" fmla="*/ 3441699 h 4676774"/>
                <a:gd name="connsiteX79" fmla="*/ 2133600 w 5559425"/>
                <a:gd name="connsiteY79" fmla="*/ 3495674 h 4676774"/>
                <a:gd name="connsiteX80" fmla="*/ 2130425 w 5559425"/>
                <a:gd name="connsiteY80" fmla="*/ 3546474 h 4676774"/>
                <a:gd name="connsiteX81" fmla="*/ 2130425 w 5559425"/>
                <a:gd name="connsiteY81" fmla="*/ 3568699 h 4676774"/>
                <a:gd name="connsiteX82" fmla="*/ 2130425 w 5559425"/>
                <a:gd name="connsiteY82" fmla="*/ 3587749 h 4676774"/>
                <a:gd name="connsiteX83" fmla="*/ 2133600 w 5559425"/>
                <a:gd name="connsiteY83" fmla="*/ 3600449 h 4676774"/>
                <a:gd name="connsiteX84" fmla="*/ 2139950 w 5559425"/>
                <a:gd name="connsiteY84" fmla="*/ 3606799 h 4676774"/>
                <a:gd name="connsiteX85" fmla="*/ 2168525 w 5559425"/>
                <a:gd name="connsiteY85" fmla="*/ 3622674 h 4676774"/>
                <a:gd name="connsiteX86" fmla="*/ 2203450 w 5559425"/>
                <a:gd name="connsiteY86" fmla="*/ 3641724 h 4676774"/>
                <a:gd name="connsiteX87" fmla="*/ 2247900 w 5559425"/>
                <a:gd name="connsiteY87" fmla="*/ 3657599 h 4676774"/>
                <a:gd name="connsiteX88" fmla="*/ 2301875 w 5559425"/>
                <a:gd name="connsiteY88" fmla="*/ 3673474 h 4676774"/>
                <a:gd name="connsiteX89" fmla="*/ 2362200 w 5559425"/>
                <a:gd name="connsiteY89" fmla="*/ 3689349 h 4676774"/>
                <a:gd name="connsiteX90" fmla="*/ 2432050 w 5559425"/>
                <a:gd name="connsiteY90" fmla="*/ 3702049 h 4676774"/>
                <a:gd name="connsiteX91" fmla="*/ 2511425 w 5559425"/>
                <a:gd name="connsiteY91" fmla="*/ 3711574 h 4676774"/>
                <a:gd name="connsiteX92" fmla="*/ 2597150 w 5559425"/>
                <a:gd name="connsiteY92" fmla="*/ 3717924 h 4676774"/>
                <a:gd name="connsiteX93" fmla="*/ 2597150 w 5559425"/>
                <a:gd name="connsiteY93" fmla="*/ 3829049 h 4676774"/>
                <a:gd name="connsiteX94" fmla="*/ 2597150 w 5559425"/>
                <a:gd name="connsiteY94" fmla="*/ 3860799 h 4676774"/>
                <a:gd name="connsiteX95" fmla="*/ 2603500 w 5559425"/>
                <a:gd name="connsiteY95" fmla="*/ 3886199 h 4676774"/>
                <a:gd name="connsiteX96" fmla="*/ 2609850 w 5559425"/>
                <a:gd name="connsiteY96" fmla="*/ 3905249 h 4676774"/>
                <a:gd name="connsiteX97" fmla="*/ 2619375 w 5559425"/>
                <a:gd name="connsiteY97" fmla="*/ 3921124 h 4676774"/>
                <a:gd name="connsiteX98" fmla="*/ 2632075 w 5559425"/>
                <a:gd name="connsiteY98" fmla="*/ 3930649 h 4676774"/>
                <a:gd name="connsiteX99" fmla="*/ 2647950 w 5559425"/>
                <a:gd name="connsiteY99" fmla="*/ 3936999 h 4676774"/>
                <a:gd name="connsiteX100" fmla="*/ 2670175 w 5559425"/>
                <a:gd name="connsiteY100" fmla="*/ 3940174 h 4676774"/>
                <a:gd name="connsiteX101" fmla="*/ 2695575 w 5559425"/>
                <a:gd name="connsiteY101" fmla="*/ 3940174 h 4676774"/>
                <a:gd name="connsiteX102" fmla="*/ 2879725 w 5559425"/>
                <a:gd name="connsiteY102" fmla="*/ 3940174 h 4676774"/>
                <a:gd name="connsiteX103" fmla="*/ 2905125 w 5559425"/>
                <a:gd name="connsiteY103" fmla="*/ 3940174 h 4676774"/>
                <a:gd name="connsiteX104" fmla="*/ 2924175 w 5559425"/>
                <a:gd name="connsiteY104" fmla="*/ 3936999 h 4676774"/>
                <a:gd name="connsiteX105" fmla="*/ 2940050 w 5559425"/>
                <a:gd name="connsiteY105" fmla="*/ 3930649 h 4676774"/>
                <a:gd name="connsiteX106" fmla="*/ 2946400 w 5559425"/>
                <a:gd name="connsiteY106" fmla="*/ 3924299 h 4676774"/>
                <a:gd name="connsiteX107" fmla="*/ 2952750 w 5559425"/>
                <a:gd name="connsiteY107" fmla="*/ 3911599 h 4676774"/>
                <a:gd name="connsiteX108" fmla="*/ 2959100 w 5559425"/>
                <a:gd name="connsiteY108" fmla="*/ 3892549 h 4676774"/>
                <a:gd name="connsiteX109" fmla="*/ 2959100 w 5559425"/>
                <a:gd name="connsiteY109" fmla="*/ 3870324 h 4676774"/>
                <a:gd name="connsiteX110" fmla="*/ 2962275 w 5559425"/>
                <a:gd name="connsiteY110" fmla="*/ 3841749 h 4676774"/>
                <a:gd name="connsiteX111" fmla="*/ 2962275 w 5559425"/>
                <a:gd name="connsiteY111" fmla="*/ 3689349 h 4676774"/>
                <a:gd name="connsiteX112" fmla="*/ 3009900 w 5559425"/>
                <a:gd name="connsiteY112" fmla="*/ 3679824 h 4676774"/>
                <a:gd name="connsiteX113" fmla="*/ 3057525 w 5559425"/>
                <a:gd name="connsiteY113" fmla="*/ 3663949 h 4676774"/>
                <a:gd name="connsiteX114" fmla="*/ 3101975 w 5559425"/>
                <a:gd name="connsiteY114" fmla="*/ 3648074 h 4676774"/>
                <a:gd name="connsiteX115" fmla="*/ 3146425 w 5559425"/>
                <a:gd name="connsiteY115" fmla="*/ 3629024 h 4676774"/>
                <a:gd name="connsiteX116" fmla="*/ 3187700 w 5559425"/>
                <a:gd name="connsiteY116" fmla="*/ 3609974 h 4676774"/>
                <a:gd name="connsiteX117" fmla="*/ 3225800 w 5559425"/>
                <a:gd name="connsiteY117" fmla="*/ 3584574 h 4676774"/>
                <a:gd name="connsiteX118" fmla="*/ 3260725 w 5559425"/>
                <a:gd name="connsiteY118" fmla="*/ 3555999 h 4676774"/>
                <a:gd name="connsiteX119" fmla="*/ 3295650 w 5559425"/>
                <a:gd name="connsiteY119" fmla="*/ 3527424 h 4676774"/>
                <a:gd name="connsiteX120" fmla="*/ 3324225 w 5559425"/>
                <a:gd name="connsiteY120" fmla="*/ 3492499 h 4676774"/>
                <a:gd name="connsiteX121" fmla="*/ 3349625 w 5559425"/>
                <a:gd name="connsiteY121" fmla="*/ 3454399 h 4676774"/>
                <a:gd name="connsiteX122" fmla="*/ 3371850 w 5559425"/>
                <a:gd name="connsiteY122" fmla="*/ 3413124 h 4676774"/>
                <a:gd name="connsiteX123" fmla="*/ 3390900 w 5559425"/>
                <a:gd name="connsiteY123" fmla="*/ 3371849 h 4676774"/>
                <a:gd name="connsiteX124" fmla="*/ 3406775 w 5559425"/>
                <a:gd name="connsiteY124" fmla="*/ 3324224 h 4676774"/>
                <a:gd name="connsiteX125" fmla="*/ 3419475 w 5559425"/>
                <a:gd name="connsiteY125" fmla="*/ 3270249 h 4676774"/>
                <a:gd name="connsiteX126" fmla="*/ 3425825 w 5559425"/>
                <a:gd name="connsiteY126" fmla="*/ 3216274 h 4676774"/>
                <a:gd name="connsiteX127" fmla="*/ 3429000 w 5559425"/>
                <a:gd name="connsiteY127" fmla="*/ 3155949 h 4676774"/>
                <a:gd name="connsiteX128" fmla="*/ 3425825 w 5559425"/>
                <a:gd name="connsiteY128" fmla="*/ 3101974 h 4676774"/>
                <a:gd name="connsiteX129" fmla="*/ 3419475 w 5559425"/>
                <a:gd name="connsiteY129" fmla="*/ 3051174 h 4676774"/>
                <a:gd name="connsiteX130" fmla="*/ 3406775 w 5559425"/>
                <a:gd name="connsiteY130" fmla="*/ 3003549 h 4676774"/>
                <a:gd name="connsiteX131" fmla="*/ 3394075 w 5559425"/>
                <a:gd name="connsiteY131" fmla="*/ 2955924 h 4676774"/>
                <a:gd name="connsiteX132" fmla="*/ 3371850 w 5559425"/>
                <a:gd name="connsiteY132" fmla="*/ 2911474 h 4676774"/>
                <a:gd name="connsiteX133" fmla="*/ 3349625 w 5559425"/>
                <a:gd name="connsiteY133" fmla="*/ 2870199 h 4676774"/>
                <a:gd name="connsiteX134" fmla="*/ 3317875 w 5559425"/>
                <a:gd name="connsiteY134" fmla="*/ 2828924 h 4676774"/>
                <a:gd name="connsiteX135" fmla="*/ 3286125 w 5559425"/>
                <a:gd name="connsiteY135" fmla="*/ 2790824 h 4676774"/>
                <a:gd name="connsiteX136" fmla="*/ 3248025 w 5559425"/>
                <a:gd name="connsiteY136" fmla="*/ 2755899 h 4676774"/>
                <a:gd name="connsiteX137" fmla="*/ 3206750 w 5559425"/>
                <a:gd name="connsiteY137" fmla="*/ 2720974 h 4676774"/>
                <a:gd name="connsiteX138" fmla="*/ 3162300 w 5559425"/>
                <a:gd name="connsiteY138" fmla="*/ 2689224 h 4676774"/>
                <a:gd name="connsiteX139" fmla="*/ 3114675 w 5559425"/>
                <a:gd name="connsiteY139" fmla="*/ 2657474 h 4676774"/>
                <a:gd name="connsiteX140" fmla="*/ 3063875 w 5559425"/>
                <a:gd name="connsiteY140" fmla="*/ 2625724 h 4676774"/>
                <a:gd name="connsiteX141" fmla="*/ 3006725 w 5559425"/>
                <a:gd name="connsiteY141" fmla="*/ 2597149 h 4676774"/>
                <a:gd name="connsiteX142" fmla="*/ 2946400 w 5559425"/>
                <a:gd name="connsiteY142" fmla="*/ 2568574 h 4676774"/>
                <a:gd name="connsiteX143" fmla="*/ 2886075 w 5559425"/>
                <a:gd name="connsiteY143" fmla="*/ 2539999 h 4676774"/>
                <a:gd name="connsiteX144" fmla="*/ 2806700 w 5559425"/>
                <a:gd name="connsiteY144" fmla="*/ 2508249 h 4676774"/>
                <a:gd name="connsiteX145" fmla="*/ 2740025 w 5559425"/>
                <a:gd name="connsiteY145" fmla="*/ 2476499 h 4676774"/>
                <a:gd name="connsiteX146" fmla="*/ 2682875 w 5559425"/>
                <a:gd name="connsiteY146" fmla="*/ 2441574 h 4676774"/>
                <a:gd name="connsiteX147" fmla="*/ 2635250 w 5559425"/>
                <a:gd name="connsiteY147" fmla="*/ 2409824 h 4676774"/>
                <a:gd name="connsiteX148" fmla="*/ 2616200 w 5559425"/>
                <a:gd name="connsiteY148" fmla="*/ 2393949 h 4676774"/>
                <a:gd name="connsiteX149" fmla="*/ 2600325 w 5559425"/>
                <a:gd name="connsiteY149" fmla="*/ 2378074 h 4676774"/>
                <a:gd name="connsiteX150" fmla="*/ 2587625 w 5559425"/>
                <a:gd name="connsiteY150" fmla="*/ 2359024 h 4676774"/>
                <a:gd name="connsiteX151" fmla="*/ 2574925 w 5559425"/>
                <a:gd name="connsiteY151" fmla="*/ 2339974 h 4676774"/>
                <a:gd name="connsiteX152" fmla="*/ 2565400 w 5559425"/>
                <a:gd name="connsiteY152" fmla="*/ 2320924 h 4676774"/>
                <a:gd name="connsiteX153" fmla="*/ 2559050 w 5559425"/>
                <a:gd name="connsiteY153" fmla="*/ 2298699 h 4676774"/>
                <a:gd name="connsiteX154" fmla="*/ 2555875 w 5559425"/>
                <a:gd name="connsiteY154" fmla="*/ 2276474 h 4676774"/>
                <a:gd name="connsiteX155" fmla="*/ 2552700 w 5559425"/>
                <a:gd name="connsiteY155" fmla="*/ 2251074 h 4676774"/>
                <a:gd name="connsiteX156" fmla="*/ 2555875 w 5559425"/>
                <a:gd name="connsiteY156" fmla="*/ 2228849 h 4676774"/>
                <a:gd name="connsiteX157" fmla="*/ 2559050 w 5559425"/>
                <a:gd name="connsiteY157" fmla="*/ 2206624 h 4676774"/>
                <a:gd name="connsiteX158" fmla="*/ 2562225 w 5559425"/>
                <a:gd name="connsiteY158" fmla="*/ 2184399 h 4676774"/>
                <a:gd name="connsiteX159" fmla="*/ 2571750 w 5559425"/>
                <a:gd name="connsiteY159" fmla="*/ 2162174 h 4676774"/>
                <a:gd name="connsiteX160" fmla="*/ 2581275 w 5559425"/>
                <a:gd name="connsiteY160" fmla="*/ 2143124 h 4676774"/>
                <a:gd name="connsiteX161" fmla="*/ 2593975 w 5559425"/>
                <a:gd name="connsiteY161" fmla="*/ 2124074 h 4676774"/>
                <a:gd name="connsiteX162" fmla="*/ 2609850 w 5559425"/>
                <a:gd name="connsiteY162" fmla="*/ 2108199 h 4676774"/>
                <a:gd name="connsiteX163" fmla="*/ 2625725 w 5559425"/>
                <a:gd name="connsiteY163" fmla="*/ 2092324 h 4676774"/>
                <a:gd name="connsiteX164" fmla="*/ 2644775 w 5559425"/>
                <a:gd name="connsiteY164" fmla="*/ 2079624 h 4676774"/>
                <a:gd name="connsiteX165" fmla="*/ 2667000 w 5559425"/>
                <a:gd name="connsiteY165" fmla="*/ 2066924 h 4676774"/>
                <a:gd name="connsiteX166" fmla="*/ 2695575 w 5559425"/>
                <a:gd name="connsiteY166" fmla="*/ 2057399 h 4676774"/>
                <a:gd name="connsiteX167" fmla="*/ 2724150 w 5559425"/>
                <a:gd name="connsiteY167" fmla="*/ 2047874 h 4676774"/>
                <a:gd name="connsiteX168" fmla="*/ 2759075 w 5559425"/>
                <a:gd name="connsiteY168" fmla="*/ 2041524 h 4676774"/>
                <a:gd name="connsiteX169" fmla="*/ 2797175 w 5559425"/>
                <a:gd name="connsiteY169" fmla="*/ 2038349 h 4676774"/>
                <a:gd name="connsiteX170" fmla="*/ 2838450 w 5559425"/>
                <a:gd name="connsiteY170" fmla="*/ 2035174 h 4676774"/>
                <a:gd name="connsiteX171" fmla="*/ 2886075 w 5559425"/>
                <a:gd name="connsiteY171" fmla="*/ 2035174 h 4676774"/>
                <a:gd name="connsiteX172" fmla="*/ 2933700 w 5559425"/>
                <a:gd name="connsiteY172" fmla="*/ 2035174 h 4676774"/>
                <a:gd name="connsiteX173" fmla="*/ 2981325 w 5559425"/>
                <a:gd name="connsiteY173" fmla="*/ 2038349 h 4676774"/>
                <a:gd name="connsiteX174" fmla="*/ 3032125 w 5559425"/>
                <a:gd name="connsiteY174" fmla="*/ 2044699 h 4676774"/>
                <a:gd name="connsiteX175" fmla="*/ 3079750 w 5559425"/>
                <a:gd name="connsiteY175" fmla="*/ 2054224 h 4676774"/>
                <a:gd name="connsiteX176" fmla="*/ 3165475 w 5559425"/>
                <a:gd name="connsiteY176" fmla="*/ 2073274 h 4676774"/>
                <a:gd name="connsiteX177" fmla="*/ 3225800 w 5559425"/>
                <a:gd name="connsiteY177" fmla="*/ 2089149 h 4676774"/>
                <a:gd name="connsiteX178" fmla="*/ 3238500 w 5559425"/>
                <a:gd name="connsiteY178" fmla="*/ 2089149 h 4676774"/>
                <a:gd name="connsiteX179" fmla="*/ 3251200 w 5559425"/>
                <a:gd name="connsiteY179" fmla="*/ 2082799 h 4676774"/>
                <a:gd name="connsiteX180" fmla="*/ 3260725 w 5559425"/>
                <a:gd name="connsiteY180" fmla="*/ 2073274 h 4676774"/>
                <a:gd name="connsiteX181" fmla="*/ 3273425 w 5559425"/>
                <a:gd name="connsiteY181" fmla="*/ 2054224 h 4676774"/>
                <a:gd name="connsiteX182" fmla="*/ 3295650 w 5559425"/>
                <a:gd name="connsiteY182" fmla="*/ 2006599 h 4676774"/>
                <a:gd name="connsiteX183" fmla="*/ 3311525 w 5559425"/>
                <a:gd name="connsiteY183" fmla="*/ 1958974 h 4676774"/>
                <a:gd name="connsiteX184" fmla="*/ 3321050 w 5559425"/>
                <a:gd name="connsiteY184" fmla="*/ 1904999 h 4676774"/>
                <a:gd name="connsiteX185" fmla="*/ 3324225 w 5559425"/>
                <a:gd name="connsiteY185" fmla="*/ 1857374 h 4676774"/>
                <a:gd name="connsiteX186" fmla="*/ 3324225 w 5559425"/>
                <a:gd name="connsiteY186" fmla="*/ 1835149 h 4676774"/>
                <a:gd name="connsiteX187" fmla="*/ 3317875 w 5559425"/>
                <a:gd name="connsiteY187" fmla="*/ 1819274 h 4676774"/>
                <a:gd name="connsiteX188" fmla="*/ 3311525 w 5559425"/>
                <a:gd name="connsiteY188" fmla="*/ 1806574 h 4676774"/>
                <a:gd name="connsiteX189" fmla="*/ 3298825 w 5559425"/>
                <a:gd name="connsiteY189" fmla="*/ 1797049 h 4676774"/>
                <a:gd name="connsiteX190" fmla="*/ 3254375 w 5559425"/>
                <a:gd name="connsiteY190" fmla="*/ 1784349 h 4676774"/>
                <a:gd name="connsiteX191" fmla="*/ 3197225 w 5559425"/>
                <a:gd name="connsiteY191" fmla="*/ 1768474 h 4676774"/>
                <a:gd name="connsiteX192" fmla="*/ 3159125 w 5559425"/>
                <a:gd name="connsiteY192" fmla="*/ 1762124 h 4676774"/>
                <a:gd name="connsiteX193" fmla="*/ 3117850 w 5559425"/>
                <a:gd name="connsiteY193" fmla="*/ 1755774 h 4676774"/>
                <a:gd name="connsiteX194" fmla="*/ 3019425 w 5559425"/>
                <a:gd name="connsiteY194" fmla="*/ 1746249 h 4676774"/>
                <a:gd name="connsiteX195" fmla="*/ 3019425 w 5559425"/>
                <a:gd name="connsiteY195" fmla="*/ 1609724 h 4676774"/>
                <a:gd name="connsiteX196" fmla="*/ 3019425 w 5559425"/>
                <a:gd name="connsiteY196" fmla="*/ 1555749 h 4676774"/>
                <a:gd name="connsiteX197" fmla="*/ 3016250 w 5559425"/>
                <a:gd name="connsiteY197" fmla="*/ 1533524 h 4676774"/>
                <a:gd name="connsiteX198" fmla="*/ 3009900 w 5559425"/>
                <a:gd name="connsiteY198" fmla="*/ 1520824 h 4676774"/>
                <a:gd name="connsiteX199" fmla="*/ 3003550 w 5559425"/>
                <a:gd name="connsiteY199" fmla="*/ 1511299 h 4676774"/>
                <a:gd name="connsiteX200" fmla="*/ 2990850 w 5559425"/>
                <a:gd name="connsiteY200" fmla="*/ 1501774 h 4676774"/>
                <a:gd name="connsiteX201" fmla="*/ 2968625 w 5559425"/>
                <a:gd name="connsiteY201" fmla="*/ 1498599 h 4676774"/>
                <a:gd name="connsiteX202" fmla="*/ 2943225 w 5559425"/>
                <a:gd name="connsiteY202" fmla="*/ 1498599 h 4676774"/>
                <a:gd name="connsiteX203" fmla="*/ 2762250 w 5559425"/>
                <a:gd name="connsiteY203" fmla="*/ 1498599 h 4676774"/>
                <a:gd name="connsiteX204" fmla="*/ 2077933 w 5559425"/>
                <a:gd name="connsiteY204" fmla="*/ 438148 h 4676774"/>
                <a:gd name="connsiteX205" fmla="*/ 2048669 w 5559425"/>
                <a:gd name="connsiteY205" fmla="*/ 467412 h 4676774"/>
                <a:gd name="connsiteX206" fmla="*/ 2048669 w 5559425"/>
                <a:gd name="connsiteY206" fmla="*/ 769928 h 4676774"/>
                <a:gd name="connsiteX207" fmla="*/ 2075397 w 5559425"/>
                <a:gd name="connsiteY207" fmla="*/ 778225 h 4676774"/>
                <a:gd name="connsiteX208" fmla="*/ 2174524 w 5559425"/>
                <a:gd name="connsiteY208" fmla="*/ 877352 h 4676774"/>
                <a:gd name="connsiteX209" fmla="*/ 2184888 w 5559425"/>
                <a:gd name="connsiteY209" fmla="*/ 928686 h 4676774"/>
                <a:gd name="connsiteX210" fmla="*/ 3371361 w 5559425"/>
                <a:gd name="connsiteY210" fmla="*/ 928686 h 4676774"/>
                <a:gd name="connsiteX211" fmla="*/ 3381725 w 5559425"/>
                <a:gd name="connsiteY211" fmla="*/ 877352 h 4676774"/>
                <a:gd name="connsiteX212" fmla="*/ 3480853 w 5559425"/>
                <a:gd name="connsiteY212" fmla="*/ 778224 h 4676774"/>
                <a:gd name="connsiteX213" fmla="*/ 3507582 w 5559425"/>
                <a:gd name="connsiteY213" fmla="*/ 769927 h 4676774"/>
                <a:gd name="connsiteX214" fmla="*/ 3507582 w 5559425"/>
                <a:gd name="connsiteY214" fmla="*/ 467412 h 4676774"/>
                <a:gd name="connsiteX215" fmla="*/ 3478318 w 5559425"/>
                <a:gd name="connsiteY215" fmla="*/ 438148 h 4676774"/>
                <a:gd name="connsiteX216" fmla="*/ 2060754 w 5559425"/>
                <a:gd name="connsiteY216" fmla="*/ 0 h 4676774"/>
                <a:gd name="connsiteX217" fmla="*/ 3495494 w 5559425"/>
                <a:gd name="connsiteY217" fmla="*/ 0 h 4676774"/>
                <a:gd name="connsiteX218" fmla="*/ 3949699 w 5559425"/>
                <a:gd name="connsiteY218" fmla="*/ 454204 h 4676774"/>
                <a:gd name="connsiteX219" fmla="*/ 3949699 w 5559425"/>
                <a:gd name="connsiteY219" fmla="*/ 772638 h 4676774"/>
                <a:gd name="connsiteX220" fmla="*/ 3967697 w 5559425"/>
                <a:gd name="connsiteY220" fmla="*/ 778224 h 4676774"/>
                <a:gd name="connsiteX221" fmla="*/ 4066824 w 5559425"/>
                <a:gd name="connsiteY221" fmla="*/ 877352 h 4676774"/>
                <a:gd name="connsiteX222" fmla="*/ 4077188 w 5559425"/>
                <a:gd name="connsiteY222" fmla="*/ 928686 h 4676774"/>
                <a:gd name="connsiteX223" fmla="*/ 5316011 w 5559425"/>
                <a:gd name="connsiteY223" fmla="*/ 928686 h 4676774"/>
                <a:gd name="connsiteX224" fmla="*/ 5559425 w 5559425"/>
                <a:gd name="connsiteY224" fmla="*/ 1172100 h 4676774"/>
                <a:gd name="connsiteX225" fmla="*/ 5559425 w 5559425"/>
                <a:gd name="connsiteY225" fmla="*/ 4355572 h 4676774"/>
                <a:gd name="connsiteX226" fmla="*/ 5316011 w 5559425"/>
                <a:gd name="connsiteY226" fmla="*/ 4598986 h 4676774"/>
                <a:gd name="connsiteX227" fmla="*/ 4950129 w 5559425"/>
                <a:gd name="connsiteY227" fmla="*/ 4598986 h 4676774"/>
                <a:gd name="connsiteX228" fmla="*/ 4924434 w 5559425"/>
                <a:gd name="connsiteY228" fmla="*/ 4637096 h 4676774"/>
                <a:gd name="connsiteX229" fmla="*/ 4828643 w 5559425"/>
                <a:gd name="connsiteY229" fmla="*/ 4676774 h 4676774"/>
                <a:gd name="connsiteX230" fmla="*/ 4572531 w 5559425"/>
                <a:gd name="connsiteY230" fmla="*/ 4676774 h 4676774"/>
                <a:gd name="connsiteX231" fmla="*/ 4476740 w 5559425"/>
                <a:gd name="connsiteY231" fmla="*/ 4637096 h 4676774"/>
                <a:gd name="connsiteX232" fmla="*/ 4451046 w 5559425"/>
                <a:gd name="connsiteY232" fmla="*/ 4598986 h 4676774"/>
                <a:gd name="connsiteX233" fmla="*/ 1063928 w 5559425"/>
                <a:gd name="connsiteY233" fmla="*/ 4598986 h 4676774"/>
                <a:gd name="connsiteX234" fmla="*/ 1038234 w 5559425"/>
                <a:gd name="connsiteY234" fmla="*/ 4637096 h 4676774"/>
                <a:gd name="connsiteX235" fmla="*/ 942443 w 5559425"/>
                <a:gd name="connsiteY235" fmla="*/ 4676774 h 4676774"/>
                <a:gd name="connsiteX236" fmla="*/ 686331 w 5559425"/>
                <a:gd name="connsiteY236" fmla="*/ 4676774 h 4676774"/>
                <a:gd name="connsiteX237" fmla="*/ 590540 w 5559425"/>
                <a:gd name="connsiteY237" fmla="*/ 4637096 h 4676774"/>
                <a:gd name="connsiteX238" fmla="*/ 564846 w 5559425"/>
                <a:gd name="connsiteY238" fmla="*/ 4598986 h 4676774"/>
                <a:gd name="connsiteX239" fmla="*/ 243414 w 5559425"/>
                <a:gd name="connsiteY239" fmla="*/ 4598986 h 4676774"/>
                <a:gd name="connsiteX240" fmla="*/ 0 w 5559425"/>
                <a:gd name="connsiteY240" fmla="*/ 4355572 h 4676774"/>
                <a:gd name="connsiteX241" fmla="*/ 0 w 5559425"/>
                <a:gd name="connsiteY241" fmla="*/ 1172100 h 4676774"/>
                <a:gd name="connsiteX242" fmla="*/ 243414 w 5559425"/>
                <a:gd name="connsiteY242" fmla="*/ 928686 h 4676774"/>
                <a:gd name="connsiteX243" fmla="*/ 1479061 w 5559425"/>
                <a:gd name="connsiteY243" fmla="*/ 928686 h 4676774"/>
                <a:gd name="connsiteX244" fmla="*/ 1489425 w 5559425"/>
                <a:gd name="connsiteY244" fmla="*/ 877352 h 4676774"/>
                <a:gd name="connsiteX245" fmla="*/ 1588552 w 5559425"/>
                <a:gd name="connsiteY245" fmla="*/ 778225 h 4676774"/>
                <a:gd name="connsiteX246" fmla="*/ 1606549 w 5559425"/>
                <a:gd name="connsiteY246" fmla="*/ 772638 h 4676774"/>
                <a:gd name="connsiteX247" fmla="*/ 1606549 w 5559425"/>
                <a:gd name="connsiteY247" fmla="*/ 454204 h 4676774"/>
                <a:gd name="connsiteX248" fmla="*/ 2060754 w 5559425"/>
                <a:gd name="connsiteY248" fmla="*/ 0 h 46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5559425" h="4676774">
                  <a:moveTo>
                    <a:pt x="2733675" y="1498599"/>
                  </a:moveTo>
                  <a:lnTo>
                    <a:pt x="2708275" y="1501774"/>
                  </a:lnTo>
                  <a:lnTo>
                    <a:pt x="2689225" y="1511299"/>
                  </a:lnTo>
                  <a:lnTo>
                    <a:pt x="2673350" y="1520824"/>
                  </a:lnTo>
                  <a:lnTo>
                    <a:pt x="2663825" y="1536699"/>
                  </a:lnTo>
                  <a:lnTo>
                    <a:pt x="2657475" y="1555749"/>
                  </a:lnTo>
                  <a:lnTo>
                    <a:pt x="2654300" y="1577974"/>
                  </a:lnTo>
                  <a:lnTo>
                    <a:pt x="2654300" y="1603374"/>
                  </a:lnTo>
                  <a:lnTo>
                    <a:pt x="2654300" y="1758949"/>
                  </a:lnTo>
                  <a:lnTo>
                    <a:pt x="2593975" y="1771649"/>
                  </a:lnTo>
                  <a:lnTo>
                    <a:pt x="2540000" y="1787524"/>
                  </a:lnTo>
                  <a:lnTo>
                    <a:pt x="2492375" y="1806574"/>
                  </a:lnTo>
                  <a:lnTo>
                    <a:pt x="2444750" y="1828799"/>
                  </a:lnTo>
                  <a:lnTo>
                    <a:pt x="2400300" y="1854199"/>
                  </a:lnTo>
                  <a:lnTo>
                    <a:pt x="2362200" y="1879599"/>
                  </a:lnTo>
                  <a:lnTo>
                    <a:pt x="2327275" y="1911349"/>
                  </a:lnTo>
                  <a:lnTo>
                    <a:pt x="2292350" y="1943099"/>
                  </a:lnTo>
                  <a:lnTo>
                    <a:pt x="2266950" y="1978024"/>
                  </a:lnTo>
                  <a:lnTo>
                    <a:pt x="2241550" y="2016124"/>
                  </a:lnTo>
                  <a:lnTo>
                    <a:pt x="2219325" y="2054224"/>
                  </a:lnTo>
                  <a:lnTo>
                    <a:pt x="2203450" y="2092324"/>
                  </a:lnTo>
                  <a:lnTo>
                    <a:pt x="2190750" y="2130424"/>
                  </a:lnTo>
                  <a:lnTo>
                    <a:pt x="2181225" y="2168524"/>
                  </a:lnTo>
                  <a:lnTo>
                    <a:pt x="2174875" y="2209799"/>
                  </a:lnTo>
                  <a:lnTo>
                    <a:pt x="2171700" y="2251074"/>
                  </a:lnTo>
                  <a:lnTo>
                    <a:pt x="2174875" y="2314574"/>
                  </a:lnTo>
                  <a:lnTo>
                    <a:pt x="2184400" y="2371724"/>
                  </a:lnTo>
                  <a:lnTo>
                    <a:pt x="2197100" y="2425699"/>
                  </a:lnTo>
                  <a:lnTo>
                    <a:pt x="2216150" y="2476499"/>
                  </a:lnTo>
                  <a:lnTo>
                    <a:pt x="2238375" y="2520949"/>
                  </a:lnTo>
                  <a:lnTo>
                    <a:pt x="2266950" y="2562224"/>
                  </a:lnTo>
                  <a:lnTo>
                    <a:pt x="2298700" y="2603499"/>
                  </a:lnTo>
                  <a:lnTo>
                    <a:pt x="2333625" y="2638424"/>
                  </a:lnTo>
                  <a:lnTo>
                    <a:pt x="2371725" y="2670174"/>
                  </a:lnTo>
                  <a:lnTo>
                    <a:pt x="2413000" y="2701924"/>
                  </a:lnTo>
                  <a:lnTo>
                    <a:pt x="2457450" y="2730499"/>
                  </a:lnTo>
                  <a:lnTo>
                    <a:pt x="2501900" y="2755899"/>
                  </a:lnTo>
                  <a:lnTo>
                    <a:pt x="2600325" y="2803524"/>
                  </a:lnTo>
                  <a:lnTo>
                    <a:pt x="2701925" y="2844799"/>
                  </a:lnTo>
                  <a:lnTo>
                    <a:pt x="2790825" y="2882899"/>
                  </a:lnTo>
                  <a:lnTo>
                    <a:pt x="2863850" y="2920999"/>
                  </a:lnTo>
                  <a:lnTo>
                    <a:pt x="2924175" y="2955924"/>
                  </a:lnTo>
                  <a:lnTo>
                    <a:pt x="2946400" y="2974974"/>
                  </a:lnTo>
                  <a:lnTo>
                    <a:pt x="2968625" y="2994024"/>
                  </a:lnTo>
                  <a:lnTo>
                    <a:pt x="2984500" y="3009899"/>
                  </a:lnTo>
                  <a:lnTo>
                    <a:pt x="3000375" y="3032124"/>
                  </a:lnTo>
                  <a:lnTo>
                    <a:pt x="3013075" y="3051174"/>
                  </a:lnTo>
                  <a:lnTo>
                    <a:pt x="3022600" y="3073399"/>
                  </a:lnTo>
                  <a:lnTo>
                    <a:pt x="3028950" y="3095624"/>
                  </a:lnTo>
                  <a:lnTo>
                    <a:pt x="3035300" y="3121024"/>
                  </a:lnTo>
                  <a:lnTo>
                    <a:pt x="3038475" y="3146424"/>
                  </a:lnTo>
                  <a:lnTo>
                    <a:pt x="3041650" y="3171824"/>
                  </a:lnTo>
                  <a:lnTo>
                    <a:pt x="3038475" y="3203574"/>
                  </a:lnTo>
                  <a:lnTo>
                    <a:pt x="3032125" y="3232149"/>
                  </a:lnTo>
                  <a:lnTo>
                    <a:pt x="3025775" y="3257549"/>
                  </a:lnTo>
                  <a:lnTo>
                    <a:pt x="3013075" y="3279774"/>
                  </a:lnTo>
                  <a:lnTo>
                    <a:pt x="2997200" y="3301999"/>
                  </a:lnTo>
                  <a:lnTo>
                    <a:pt x="2978150" y="3317874"/>
                  </a:lnTo>
                  <a:lnTo>
                    <a:pt x="2955925" y="3333749"/>
                  </a:lnTo>
                  <a:lnTo>
                    <a:pt x="2927350" y="3349624"/>
                  </a:lnTo>
                  <a:lnTo>
                    <a:pt x="2898775" y="3359149"/>
                  </a:lnTo>
                  <a:lnTo>
                    <a:pt x="2870200" y="3371849"/>
                  </a:lnTo>
                  <a:lnTo>
                    <a:pt x="2803525" y="3384549"/>
                  </a:lnTo>
                  <a:lnTo>
                    <a:pt x="2733675" y="3394074"/>
                  </a:lnTo>
                  <a:lnTo>
                    <a:pt x="2657475" y="3397249"/>
                  </a:lnTo>
                  <a:lnTo>
                    <a:pt x="2581275" y="3397249"/>
                  </a:lnTo>
                  <a:lnTo>
                    <a:pt x="2517775" y="3390899"/>
                  </a:lnTo>
                  <a:lnTo>
                    <a:pt x="2457450" y="3384549"/>
                  </a:lnTo>
                  <a:lnTo>
                    <a:pt x="2406650" y="3375024"/>
                  </a:lnTo>
                  <a:lnTo>
                    <a:pt x="2324100" y="3349624"/>
                  </a:lnTo>
                  <a:lnTo>
                    <a:pt x="2257425" y="3324224"/>
                  </a:lnTo>
                  <a:lnTo>
                    <a:pt x="2232025" y="3314699"/>
                  </a:lnTo>
                  <a:lnTo>
                    <a:pt x="2212975" y="3308349"/>
                  </a:lnTo>
                  <a:lnTo>
                    <a:pt x="2203450" y="3311524"/>
                  </a:lnTo>
                  <a:lnTo>
                    <a:pt x="2193925" y="3317874"/>
                  </a:lnTo>
                  <a:lnTo>
                    <a:pt x="2184400" y="3330574"/>
                  </a:lnTo>
                  <a:lnTo>
                    <a:pt x="2174875" y="3346449"/>
                  </a:lnTo>
                  <a:lnTo>
                    <a:pt x="2159000" y="3390899"/>
                  </a:lnTo>
                  <a:lnTo>
                    <a:pt x="2146300" y="3441699"/>
                  </a:lnTo>
                  <a:lnTo>
                    <a:pt x="2133600" y="3495674"/>
                  </a:lnTo>
                  <a:lnTo>
                    <a:pt x="2130425" y="3546474"/>
                  </a:lnTo>
                  <a:lnTo>
                    <a:pt x="2130425" y="3568699"/>
                  </a:lnTo>
                  <a:lnTo>
                    <a:pt x="2130425" y="3587749"/>
                  </a:lnTo>
                  <a:lnTo>
                    <a:pt x="2133600" y="3600449"/>
                  </a:lnTo>
                  <a:lnTo>
                    <a:pt x="2139950" y="3606799"/>
                  </a:lnTo>
                  <a:lnTo>
                    <a:pt x="2168525" y="3622674"/>
                  </a:lnTo>
                  <a:lnTo>
                    <a:pt x="2203450" y="3641724"/>
                  </a:lnTo>
                  <a:lnTo>
                    <a:pt x="2247900" y="3657599"/>
                  </a:lnTo>
                  <a:lnTo>
                    <a:pt x="2301875" y="3673474"/>
                  </a:lnTo>
                  <a:lnTo>
                    <a:pt x="2362200" y="3689349"/>
                  </a:lnTo>
                  <a:lnTo>
                    <a:pt x="2432050" y="3702049"/>
                  </a:lnTo>
                  <a:lnTo>
                    <a:pt x="2511425" y="3711574"/>
                  </a:lnTo>
                  <a:lnTo>
                    <a:pt x="2597150" y="3717924"/>
                  </a:lnTo>
                  <a:lnTo>
                    <a:pt x="2597150" y="3829049"/>
                  </a:lnTo>
                  <a:lnTo>
                    <a:pt x="2597150" y="3860799"/>
                  </a:lnTo>
                  <a:lnTo>
                    <a:pt x="2603500" y="3886199"/>
                  </a:lnTo>
                  <a:lnTo>
                    <a:pt x="2609850" y="3905249"/>
                  </a:lnTo>
                  <a:lnTo>
                    <a:pt x="2619375" y="3921124"/>
                  </a:lnTo>
                  <a:lnTo>
                    <a:pt x="2632075" y="3930649"/>
                  </a:lnTo>
                  <a:lnTo>
                    <a:pt x="2647950" y="3936999"/>
                  </a:lnTo>
                  <a:lnTo>
                    <a:pt x="2670175" y="3940174"/>
                  </a:lnTo>
                  <a:lnTo>
                    <a:pt x="2695575" y="3940174"/>
                  </a:lnTo>
                  <a:lnTo>
                    <a:pt x="2879725" y="3940174"/>
                  </a:lnTo>
                  <a:lnTo>
                    <a:pt x="2905125" y="3940174"/>
                  </a:lnTo>
                  <a:lnTo>
                    <a:pt x="2924175" y="3936999"/>
                  </a:lnTo>
                  <a:lnTo>
                    <a:pt x="2940050" y="3930649"/>
                  </a:lnTo>
                  <a:lnTo>
                    <a:pt x="2946400" y="3924299"/>
                  </a:lnTo>
                  <a:lnTo>
                    <a:pt x="2952750" y="3911599"/>
                  </a:lnTo>
                  <a:lnTo>
                    <a:pt x="2959100" y="3892549"/>
                  </a:lnTo>
                  <a:lnTo>
                    <a:pt x="2959100" y="3870324"/>
                  </a:lnTo>
                  <a:lnTo>
                    <a:pt x="2962275" y="3841749"/>
                  </a:lnTo>
                  <a:lnTo>
                    <a:pt x="2962275" y="3689349"/>
                  </a:lnTo>
                  <a:lnTo>
                    <a:pt x="3009900" y="3679824"/>
                  </a:lnTo>
                  <a:lnTo>
                    <a:pt x="3057525" y="3663949"/>
                  </a:lnTo>
                  <a:lnTo>
                    <a:pt x="3101975" y="3648074"/>
                  </a:lnTo>
                  <a:lnTo>
                    <a:pt x="3146425" y="3629024"/>
                  </a:lnTo>
                  <a:lnTo>
                    <a:pt x="3187700" y="3609974"/>
                  </a:lnTo>
                  <a:lnTo>
                    <a:pt x="3225800" y="3584574"/>
                  </a:lnTo>
                  <a:lnTo>
                    <a:pt x="3260725" y="3555999"/>
                  </a:lnTo>
                  <a:lnTo>
                    <a:pt x="3295650" y="3527424"/>
                  </a:lnTo>
                  <a:lnTo>
                    <a:pt x="3324225" y="3492499"/>
                  </a:lnTo>
                  <a:lnTo>
                    <a:pt x="3349625" y="3454399"/>
                  </a:lnTo>
                  <a:lnTo>
                    <a:pt x="3371850" y="3413124"/>
                  </a:lnTo>
                  <a:lnTo>
                    <a:pt x="3390900" y="3371849"/>
                  </a:lnTo>
                  <a:lnTo>
                    <a:pt x="3406775" y="3324224"/>
                  </a:lnTo>
                  <a:lnTo>
                    <a:pt x="3419475" y="3270249"/>
                  </a:lnTo>
                  <a:lnTo>
                    <a:pt x="3425825" y="3216274"/>
                  </a:lnTo>
                  <a:lnTo>
                    <a:pt x="3429000" y="3155949"/>
                  </a:lnTo>
                  <a:lnTo>
                    <a:pt x="3425825" y="3101974"/>
                  </a:lnTo>
                  <a:lnTo>
                    <a:pt x="3419475" y="3051174"/>
                  </a:lnTo>
                  <a:lnTo>
                    <a:pt x="3406775" y="3003549"/>
                  </a:lnTo>
                  <a:lnTo>
                    <a:pt x="3394075" y="2955924"/>
                  </a:lnTo>
                  <a:lnTo>
                    <a:pt x="3371850" y="2911474"/>
                  </a:lnTo>
                  <a:lnTo>
                    <a:pt x="3349625" y="2870199"/>
                  </a:lnTo>
                  <a:lnTo>
                    <a:pt x="3317875" y="2828924"/>
                  </a:lnTo>
                  <a:lnTo>
                    <a:pt x="3286125" y="2790824"/>
                  </a:lnTo>
                  <a:lnTo>
                    <a:pt x="3248025" y="2755899"/>
                  </a:lnTo>
                  <a:lnTo>
                    <a:pt x="3206750" y="2720974"/>
                  </a:lnTo>
                  <a:lnTo>
                    <a:pt x="3162300" y="2689224"/>
                  </a:lnTo>
                  <a:lnTo>
                    <a:pt x="3114675" y="2657474"/>
                  </a:lnTo>
                  <a:lnTo>
                    <a:pt x="3063875" y="2625724"/>
                  </a:lnTo>
                  <a:lnTo>
                    <a:pt x="3006725" y="2597149"/>
                  </a:lnTo>
                  <a:lnTo>
                    <a:pt x="2946400" y="2568574"/>
                  </a:lnTo>
                  <a:lnTo>
                    <a:pt x="2886075" y="2539999"/>
                  </a:lnTo>
                  <a:lnTo>
                    <a:pt x="2806700" y="2508249"/>
                  </a:lnTo>
                  <a:lnTo>
                    <a:pt x="2740025" y="2476499"/>
                  </a:lnTo>
                  <a:lnTo>
                    <a:pt x="2682875" y="2441574"/>
                  </a:lnTo>
                  <a:lnTo>
                    <a:pt x="2635250" y="2409824"/>
                  </a:lnTo>
                  <a:lnTo>
                    <a:pt x="2616200" y="2393949"/>
                  </a:lnTo>
                  <a:lnTo>
                    <a:pt x="2600325" y="2378074"/>
                  </a:lnTo>
                  <a:lnTo>
                    <a:pt x="2587625" y="2359024"/>
                  </a:lnTo>
                  <a:lnTo>
                    <a:pt x="2574925" y="2339974"/>
                  </a:lnTo>
                  <a:lnTo>
                    <a:pt x="2565400" y="2320924"/>
                  </a:lnTo>
                  <a:lnTo>
                    <a:pt x="2559050" y="2298699"/>
                  </a:lnTo>
                  <a:lnTo>
                    <a:pt x="2555875" y="2276474"/>
                  </a:lnTo>
                  <a:lnTo>
                    <a:pt x="2552700" y="2251074"/>
                  </a:lnTo>
                  <a:lnTo>
                    <a:pt x="2555875" y="2228849"/>
                  </a:lnTo>
                  <a:lnTo>
                    <a:pt x="2559050" y="2206624"/>
                  </a:lnTo>
                  <a:lnTo>
                    <a:pt x="2562225" y="2184399"/>
                  </a:lnTo>
                  <a:lnTo>
                    <a:pt x="2571750" y="2162174"/>
                  </a:lnTo>
                  <a:lnTo>
                    <a:pt x="2581275" y="2143124"/>
                  </a:lnTo>
                  <a:lnTo>
                    <a:pt x="2593975" y="2124074"/>
                  </a:lnTo>
                  <a:lnTo>
                    <a:pt x="2609850" y="2108199"/>
                  </a:lnTo>
                  <a:lnTo>
                    <a:pt x="2625725" y="2092324"/>
                  </a:lnTo>
                  <a:lnTo>
                    <a:pt x="2644775" y="2079624"/>
                  </a:lnTo>
                  <a:lnTo>
                    <a:pt x="2667000" y="2066924"/>
                  </a:lnTo>
                  <a:lnTo>
                    <a:pt x="2695575" y="2057399"/>
                  </a:lnTo>
                  <a:lnTo>
                    <a:pt x="2724150" y="2047874"/>
                  </a:lnTo>
                  <a:lnTo>
                    <a:pt x="2759075" y="2041524"/>
                  </a:lnTo>
                  <a:lnTo>
                    <a:pt x="2797175" y="2038349"/>
                  </a:lnTo>
                  <a:lnTo>
                    <a:pt x="2838450" y="2035174"/>
                  </a:lnTo>
                  <a:lnTo>
                    <a:pt x="2886075" y="2035174"/>
                  </a:lnTo>
                  <a:lnTo>
                    <a:pt x="2933700" y="2035174"/>
                  </a:lnTo>
                  <a:lnTo>
                    <a:pt x="2981325" y="2038349"/>
                  </a:lnTo>
                  <a:lnTo>
                    <a:pt x="3032125" y="2044699"/>
                  </a:lnTo>
                  <a:lnTo>
                    <a:pt x="3079750" y="2054224"/>
                  </a:lnTo>
                  <a:lnTo>
                    <a:pt x="3165475" y="2073274"/>
                  </a:lnTo>
                  <a:lnTo>
                    <a:pt x="3225800" y="2089149"/>
                  </a:lnTo>
                  <a:lnTo>
                    <a:pt x="3238500" y="2089149"/>
                  </a:lnTo>
                  <a:lnTo>
                    <a:pt x="3251200" y="2082799"/>
                  </a:lnTo>
                  <a:lnTo>
                    <a:pt x="3260725" y="2073274"/>
                  </a:lnTo>
                  <a:lnTo>
                    <a:pt x="3273425" y="2054224"/>
                  </a:lnTo>
                  <a:lnTo>
                    <a:pt x="3295650" y="2006599"/>
                  </a:lnTo>
                  <a:lnTo>
                    <a:pt x="3311525" y="1958974"/>
                  </a:lnTo>
                  <a:lnTo>
                    <a:pt x="3321050" y="1904999"/>
                  </a:lnTo>
                  <a:lnTo>
                    <a:pt x="3324225" y="1857374"/>
                  </a:lnTo>
                  <a:lnTo>
                    <a:pt x="3324225" y="1835149"/>
                  </a:lnTo>
                  <a:lnTo>
                    <a:pt x="3317875" y="1819274"/>
                  </a:lnTo>
                  <a:lnTo>
                    <a:pt x="3311525" y="1806574"/>
                  </a:lnTo>
                  <a:lnTo>
                    <a:pt x="3298825" y="1797049"/>
                  </a:lnTo>
                  <a:lnTo>
                    <a:pt x="3254375" y="1784349"/>
                  </a:lnTo>
                  <a:lnTo>
                    <a:pt x="3197225" y="1768474"/>
                  </a:lnTo>
                  <a:lnTo>
                    <a:pt x="3159125" y="1762124"/>
                  </a:lnTo>
                  <a:lnTo>
                    <a:pt x="3117850" y="1755774"/>
                  </a:lnTo>
                  <a:lnTo>
                    <a:pt x="3019425" y="1746249"/>
                  </a:lnTo>
                  <a:lnTo>
                    <a:pt x="3019425" y="1609724"/>
                  </a:lnTo>
                  <a:lnTo>
                    <a:pt x="3019425" y="1555749"/>
                  </a:lnTo>
                  <a:lnTo>
                    <a:pt x="3016250" y="1533524"/>
                  </a:lnTo>
                  <a:lnTo>
                    <a:pt x="3009900" y="1520824"/>
                  </a:lnTo>
                  <a:lnTo>
                    <a:pt x="3003550" y="1511299"/>
                  </a:lnTo>
                  <a:lnTo>
                    <a:pt x="2990850" y="1501774"/>
                  </a:lnTo>
                  <a:lnTo>
                    <a:pt x="2968625" y="1498599"/>
                  </a:lnTo>
                  <a:lnTo>
                    <a:pt x="2943225" y="1498599"/>
                  </a:lnTo>
                  <a:lnTo>
                    <a:pt x="2762250" y="1498599"/>
                  </a:lnTo>
                  <a:close/>
                  <a:moveTo>
                    <a:pt x="2077933" y="438148"/>
                  </a:moveTo>
                  <a:cubicBezTo>
                    <a:pt x="2061771" y="438148"/>
                    <a:pt x="2048669" y="451250"/>
                    <a:pt x="2048669" y="467412"/>
                  </a:cubicBezTo>
                  <a:lnTo>
                    <a:pt x="2048669" y="769928"/>
                  </a:lnTo>
                  <a:lnTo>
                    <a:pt x="2075397" y="778225"/>
                  </a:lnTo>
                  <a:cubicBezTo>
                    <a:pt x="2119967" y="797076"/>
                    <a:pt x="2155673" y="832782"/>
                    <a:pt x="2174524" y="877352"/>
                  </a:cubicBezTo>
                  <a:lnTo>
                    <a:pt x="2184888" y="928686"/>
                  </a:lnTo>
                  <a:lnTo>
                    <a:pt x="3371361" y="928686"/>
                  </a:lnTo>
                  <a:lnTo>
                    <a:pt x="3381725" y="877352"/>
                  </a:lnTo>
                  <a:cubicBezTo>
                    <a:pt x="3400577" y="832782"/>
                    <a:pt x="3436283" y="797076"/>
                    <a:pt x="3480853" y="778224"/>
                  </a:cubicBezTo>
                  <a:lnTo>
                    <a:pt x="3507582" y="769927"/>
                  </a:lnTo>
                  <a:lnTo>
                    <a:pt x="3507582" y="467412"/>
                  </a:lnTo>
                  <a:cubicBezTo>
                    <a:pt x="3507582" y="451250"/>
                    <a:pt x="3494480" y="438148"/>
                    <a:pt x="3478318" y="438148"/>
                  </a:cubicBezTo>
                  <a:close/>
                  <a:moveTo>
                    <a:pt x="2060754" y="0"/>
                  </a:moveTo>
                  <a:lnTo>
                    <a:pt x="3495494" y="0"/>
                  </a:lnTo>
                  <a:cubicBezTo>
                    <a:pt x="3746344" y="0"/>
                    <a:pt x="3949699" y="203354"/>
                    <a:pt x="3949699" y="454204"/>
                  </a:cubicBezTo>
                  <a:lnTo>
                    <a:pt x="3949699" y="772638"/>
                  </a:lnTo>
                  <a:lnTo>
                    <a:pt x="3967697" y="778224"/>
                  </a:lnTo>
                  <a:cubicBezTo>
                    <a:pt x="4012267" y="797076"/>
                    <a:pt x="4047973" y="832782"/>
                    <a:pt x="4066824" y="877352"/>
                  </a:cubicBezTo>
                  <a:lnTo>
                    <a:pt x="4077188" y="928686"/>
                  </a:lnTo>
                  <a:lnTo>
                    <a:pt x="5316011" y="928686"/>
                  </a:lnTo>
                  <a:cubicBezTo>
                    <a:pt x="5450445" y="928686"/>
                    <a:pt x="5559425" y="1037666"/>
                    <a:pt x="5559425" y="1172100"/>
                  </a:cubicBezTo>
                  <a:lnTo>
                    <a:pt x="5559425" y="4355572"/>
                  </a:lnTo>
                  <a:cubicBezTo>
                    <a:pt x="5559425" y="4490006"/>
                    <a:pt x="5450445" y="4598986"/>
                    <a:pt x="5316011" y="4598986"/>
                  </a:cubicBezTo>
                  <a:lnTo>
                    <a:pt x="4950129" y="4598986"/>
                  </a:lnTo>
                  <a:lnTo>
                    <a:pt x="4924434" y="4637096"/>
                  </a:lnTo>
                  <a:cubicBezTo>
                    <a:pt x="4899919" y="4661611"/>
                    <a:pt x="4866052" y="4676774"/>
                    <a:pt x="4828643" y="4676774"/>
                  </a:cubicBezTo>
                  <a:lnTo>
                    <a:pt x="4572531" y="4676774"/>
                  </a:lnTo>
                  <a:cubicBezTo>
                    <a:pt x="4535123" y="4676774"/>
                    <a:pt x="4501256" y="4661611"/>
                    <a:pt x="4476740" y="4637096"/>
                  </a:cubicBezTo>
                  <a:lnTo>
                    <a:pt x="4451046" y="4598986"/>
                  </a:lnTo>
                  <a:lnTo>
                    <a:pt x="1063928" y="4598986"/>
                  </a:lnTo>
                  <a:lnTo>
                    <a:pt x="1038234" y="4637096"/>
                  </a:lnTo>
                  <a:cubicBezTo>
                    <a:pt x="1013719" y="4661611"/>
                    <a:pt x="979851" y="4676774"/>
                    <a:pt x="942443" y="4676774"/>
                  </a:cubicBezTo>
                  <a:lnTo>
                    <a:pt x="686331" y="4676774"/>
                  </a:lnTo>
                  <a:cubicBezTo>
                    <a:pt x="648922" y="4676774"/>
                    <a:pt x="615055" y="4661611"/>
                    <a:pt x="590540" y="4637096"/>
                  </a:cubicBezTo>
                  <a:lnTo>
                    <a:pt x="564846" y="4598986"/>
                  </a:lnTo>
                  <a:lnTo>
                    <a:pt x="243414" y="4598986"/>
                  </a:lnTo>
                  <a:cubicBezTo>
                    <a:pt x="108980" y="4598986"/>
                    <a:pt x="0" y="4490006"/>
                    <a:pt x="0" y="4355572"/>
                  </a:cubicBezTo>
                  <a:lnTo>
                    <a:pt x="0" y="1172100"/>
                  </a:lnTo>
                  <a:cubicBezTo>
                    <a:pt x="0" y="1037666"/>
                    <a:pt x="108980" y="928686"/>
                    <a:pt x="243414" y="928686"/>
                  </a:cubicBezTo>
                  <a:lnTo>
                    <a:pt x="1479061" y="928686"/>
                  </a:lnTo>
                  <a:lnTo>
                    <a:pt x="1489425" y="877352"/>
                  </a:lnTo>
                  <a:cubicBezTo>
                    <a:pt x="1508276" y="832782"/>
                    <a:pt x="1543982" y="797076"/>
                    <a:pt x="1588552" y="778225"/>
                  </a:cubicBezTo>
                  <a:lnTo>
                    <a:pt x="1606549" y="772638"/>
                  </a:lnTo>
                  <a:lnTo>
                    <a:pt x="1606549" y="454204"/>
                  </a:lnTo>
                  <a:cubicBezTo>
                    <a:pt x="1606549" y="203354"/>
                    <a:pt x="1809904" y="0"/>
                    <a:pt x="20607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8565" eaLnBrk="1" fontAlgn="auto" hangingPunct="1">
                <a:spcBef>
                  <a:spcPts val="0"/>
                </a:spcBef>
                <a:spcAft>
                  <a:spcPts val="0"/>
                </a:spcAft>
                <a:defRPr/>
              </a:pPr>
              <a:endParaRPr lang="zh-CN" altLang="en-US" sz="1015" dirty="0">
                <a:solidFill>
                  <a:srgbClr val="FFFFFF"/>
                </a:solidFill>
                <a:ea typeface="方正黑体简体" panose="02010601030101010101" pitchFamily="2" charset="-122"/>
                <a:cs typeface="+mn-lt"/>
                <a:sym typeface="+mn-lt"/>
              </a:endParaRPr>
            </a:p>
          </p:txBody>
        </p:sp>
      </p:grpSp>
      <p:grpSp>
        <p:nvGrpSpPr>
          <p:cNvPr id="166" name="组合 165"/>
          <p:cNvGrpSpPr/>
          <p:nvPr/>
        </p:nvGrpSpPr>
        <p:grpSpPr>
          <a:xfrm>
            <a:off x="5605684" y="4812349"/>
            <a:ext cx="518953" cy="518953"/>
            <a:chOff x="7858125" y="5094288"/>
            <a:chExt cx="692150" cy="692150"/>
          </a:xfrm>
        </p:grpSpPr>
        <p:sp>
          <p:nvSpPr>
            <p:cNvPr id="167" name="椭圆 166"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a:off x="7858125" y="5094288"/>
              <a:ext cx="692150" cy="692150"/>
            </a:xfrm>
            <a:prstGeom prst="ellipse">
              <a:avLst/>
            </a:prstGeom>
            <a:solidFill>
              <a:srgbClr val="FB46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565" fontAlgn="base">
                <a:spcBef>
                  <a:spcPct val="0"/>
                </a:spcBef>
                <a:spcAft>
                  <a:spcPct val="0"/>
                </a:spcAft>
                <a:defRPr/>
              </a:pPr>
              <a:endParaRPr lang="zh-CN" altLang="en-US" sz="1015" dirty="0">
                <a:solidFill>
                  <a:srgbClr val="FFFFFF"/>
                </a:solidFill>
                <a:ea typeface="方正黑体简体" panose="02010601030101010101" pitchFamily="2" charset="-122"/>
                <a:cs typeface="+mn-lt"/>
                <a:sym typeface="+mn-lt"/>
              </a:endParaRPr>
            </a:p>
          </p:txBody>
        </p:sp>
        <p:sp>
          <p:nvSpPr>
            <p:cNvPr id="168" name="KSO_Shape"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bwMode="auto">
            <a:xfrm>
              <a:off x="8016875" y="5265738"/>
              <a:ext cx="365125" cy="363537"/>
            </a:xfrm>
            <a:custGeom>
              <a:avLst/>
              <a:gdLst>
                <a:gd name="T0" fmla="*/ 2147483647 w 3896"/>
                <a:gd name="T1" fmla="*/ 2147483647 h 3896"/>
                <a:gd name="T2" fmla="*/ 0 w 3896"/>
                <a:gd name="T3" fmla="*/ 2147483647 h 3896"/>
                <a:gd name="T4" fmla="*/ 2147483647 w 3896"/>
                <a:gd name="T5" fmla="*/ 0 h 3896"/>
                <a:gd name="T6" fmla="*/ 2147483647 w 3896"/>
                <a:gd name="T7" fmla="*/ 2147483647 h 3896"/>
                <a:gd name="T8" fmla="*/ 2147483647 w 3896"/>
                <a:gd name="T9" fmla="*/ 2147483647 h 3896"/>
                <a:gd name="T10" fmla="*/ 2147483647 w 3896"/>
                <a:gd name="T11" fmla="*/ 2147483647 h 3896"/>
                <a:gd name="T12" fmla="*/ 2147483647 w 3896"/>
                <a:gd name="T13" fmla="*/ 2147483647 h 3896"/>
                <a:gd name="T14" fmla="*/ 2147483647 w 3896"/>
                <a:gd name="T15" fmla="*/ 2147483647 h 3896"/>
                <a:gd name="T16" fmla="*/ 2147483647 w 3896"/>
                <a:gd name="T17" fmla="*/ 2147483647 h 3896"/>
                <a:gd name="T18" fmla="*/ 2147483647 w 3896"/>
                <a:gd name="T19" fmla="*/ 2147483647 h 3896"/>
                <a:gd name="T20" fmla="*/ 2147483647 w 3896"/>
                <a:gd name="T21" fmla="*/ 2147483647 h 3896"/>
                <a:gd name="T22" fmla="*/ 2147483647 w 3896"/>
                <a:gd name="T23" fmla="*/ 2147483647 h 3896"/>
                <a:gd name="T24" fmla="*/ 2147483647 w 3896"/>
                <a:gd name="T25" fmla="*/ 2147483647 h 3896"/>
                <a:gd name="T26" fmla="*/ 2147483647 w 3896"/>
                <a:gd name="T27" fmla="*/ 2147483647 h 3896"/>
                <a:gd name="T28" fmla="*/ 2147483647 w 3896"/>
                <a:gd name="T29" fmla="*/ 2147483647 h 3896"/>
                <a:gd name="T30" fmla="*/ 2147483647 w 3896"/>
                <a:gd name="T31" fmla="*/ 2147483647 h 3896"/>
                <a:gd name="T32" fmla="*/ 2147483647 w 3896"/>
                <a:gd name="T33" fmla="*/ 2147483647 h 3896"/>
                <a:gd name="T34" fmla="*/ 2147483647 w 3896"/>
                <a:gd name="T35" fmla="*/ 2147483647 h 3896"/>
                <a:gd name="T36" fmla="*/ 2147483647 w 3896"/>
                <a:gd name="T37" fmla="*/ 2147483647 h 3896"/>
                <a:gd name="T38" fmla="*/ 2147483647 w 3896"/>
                <a:gd name="T39" fmla="*/ 2147483647 h 3896"/>
                <a:gd name="T40" fmla="*/ 2147483647 w 3896"/>
                <a:gd name="T41" fmla="*/ 2147483647 h 3896"/>
                <a:gd name="T42" fmla="*/ 2147483647 w 3896"/>
                <a:gd name="T43" fmla="*/ 2147483647 h 3896"/>
                <a:gd name="T44" fmla="*/ 2147483647 w 3896"/>
                <a:gd name="T45" fmla="*/ 2147483647 h 3896"/>
                <a:gd name="T46" fmla="*/ 2147483647 w 3896"/>
                <a:gd name="T47" fmla="*/ 2147483647 h 38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896" h="3896">
                  <a:moveTo>
                    <a:pt x="1948" y="3896"/>
                  </a:moveTo>
                  <a:cubicBezTo>
                    <a:pt x="872" y="3896"/>
                    <a:pt x="0" y="3024"/>
                    <a:pt x="0" y="1948"/>
                  </a:cubicBezTo>
                  <a:cubicBezTo>
                    <a:pt x="0" y="872"/>
                    <a:pt x="872" y="0"/>
                    <a:pt x="1948" y="0"/>
                  </a:cubicBezTo>
                  <a:cubicBezTo>
                    <a:pt x="3024" y="0"/>
                    <a:pt x="3896" y="872"/>
                    <a:pt x="3896" y="1948"/>
                  </a:cubicBezTo>
                  <a:cubicBezTo>
                    <a:pt x="3896" y="3024"/>
                    <a:pt x="3024" y="3896"/>
                    <a:pt x="1948" y="3896"/>
                  </a:cubicBezTo>
                  <a:close/>
                  <a:moveTo>
                    <a:pt x="3018" y="839"/>
                  </a:moveTo>
                  <a:cubicBezTo>
                    <a:pt x="2852" y="674"/>
                    <a:pt x="2687" y="839"/>
                    <a:pt x="2687" y="839"/>
                  </a:cubicBezTo>
                  <a:cubicBezTo>
                    <a:pt x="2108" y="1418"/>
                    <a:pt x="2108" y="1418"/>
                    <a:pt x="2108" y="1418"/>
                  </a:cubicBezTo>
                  <a:cubicBezTo>
                    <a:pt x="869" y="1170"/>
                    <a:pt x="869" y="1170"/>
                    <a:pt x="869" y="1170"/>
                  </a:cubicBezTo>
                  <a:cubicBezTo>
                    <a:pt x="703" y="1335"/>
                    <a:pt x="703" y="1335"/>
                    <a:pt x="703" y="1335"/>
                  </a:cubicBezTo>
                  <a:cubicBezTo>
                    <a:pt x="1695" y="1831"/>
                    <a:pt x="1695" y="1831"/>
                    <a:pt x="1695" y="1831"/>
                  </a:cubicBezTo>
                  <a:cubicBezTo>
                    <a:pt x="1232" y="2294"/>
                    <a:pt x="1232" y="2294"/>
                    <a:pt x="1232" y="2294"/>
                  </a:cubicBezTo>
                  <a:cubicBezTo>
                    <a:pt x="786" y="2245"/>
                    <a:pt x="786" y="2245"/>
                    <a:pt x="786" y="2245"/>
                  </a:cubicBezTo>
                  <a:cubicBezTo>
                    <a:pt x="621" y="2410"/>
                    <a:pt x="621" y="2410"/>
                    <a:pt x="621" y="2410"/>
                  </a:cubicBezTo>
                  <a:cubicBezTo>
                    <a:pt x="1199" y="2658"/>
                    <a:pt x="1199" y="2658"/>
                    <a:pt x="1199" y="2658"/>
                  </a:cubicBezTo>
                  <a:cubicBezTo>
                    <a:pt x="1447" y="3236"/>
                    <a:pt x="1447" y="3236"/>
                    <a:pt x="1447" y="3236"/>
                  </a:cubicBezTo>
                  <a:cubicBezTo>
                    <a:pt x="1612" y="3071"/>
                    <a:pt x="1612" y="3071"/>
                    <a:pt x="1612" y="3071"/>
                  </a:cubicBezTo>
                  <a:cubicBezTo>
                    <a:pt x="1563" y="2625"/>
                    <a:pt x="1563" y="2625"/>
                    <a:pt x="1563" y="2625"/>
                  </a:cubicBezTo>
                  <a:cubicBezTo>
                    <a:pt x="2026" y="2162"/>
                    <a:pt x="2026" y="2162"/>
                    <a:pt x="2026" y="2162"/>
                  </a:cubicBezTo>
                  <a:cubicBezTo>
                    <a:pt x="2522" y="3154"/>
                    <a:pt x="2522" y="3154"/>
                    <a:pt x="2522" y="3154"/>
                  </a:cubicBezTo>
                  <a:cubicBezTo>
                    <a:pt x="2687" y="2989"/>
                    <a:pt x="2687" y="2989"/>
                    <a:pt x="2687" y="2989"/>
                  </a:cubicBezTo>
                  <a:cubicBezTo>
                    <a:pt x="2439" y="1749"/>
                    <a:pt x="2439" y="1749"/>
                    <a:pt x="2439" y="1749"/>
                  </a:cubicBezTo>
                  <a:cubicBezTo>
                    <a:pt x="3018" y="1170"/>
                    <a:pt x="3018" y="1170"/>
                    <a:pt x="3018" y="1170"/>
                  </a:cubicBezTo>
                  <a:cubicBezTo>
                    <a:pt x="3018" y="1170"/>
                    <a:pt x="3183" y="1005"/>
                    <a:pt x="3018" y="83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pPr defTabSz="1218565" fontAlgn="base">
                <a:spcBef>
                  <a:spcPct val="0"/>
                </a:spcBef>
                <a:spcAft>
                  <a:spcPct val="0"/>
                </a:spcAft>
              </a:pPr>
              <a:endParaRPr lang="zh-CN" altLang="en-US" sz="1015" dirty="0">
                <a:solidFill>
                  <a:srgbClr val="000000"/>
                </a:solidFill>
                <a:ea typeface="方正黑体简体" panose="02010601030101010101" pitchFamily="2" charset="-122"/>
                <a:cs typeface="+mn-lt"/>
                <a:sym typeface="+mn-lt"/>
              </a:endParaRPr>
            </a:p>
          </p:txBody>
        </p:sp>
      </p:grpSp>
      <p:sp>
        <p:nvSpPr>
          <p:cNvPr id="169" name="椭圆 168"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9609735">
            <a:off x="3154363" y="2482268"/>
            <a:ext cx="153543" cy="153543"/>
          </a:xfrm>
          <a:prstGeom prst="ellipse">
            <a:avLst/>
          </a:prstGeom>
          <a:solidFill>
            <a:srgbClr val="FFA3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565" fontAlgn="base">
              <a:spcBef>
                <a:spcPct val="0"/>
              </a:spcBef>
              <a:spcAft>
                <a:spcPct val="0"/>
              </a:spcAft>
              <a:defRPr/>
            </a:pPr>
            <a:endParaRPr lang="zh-CN" altLang="en-US" sz="1015" dirty="0">
              <a:solidFill>
                <a:srgbClr val="FFFFFF"/>
              </a:solidFill>
              <a:ea typeface="方正黑体简体" panose="02010601030101010101" pitchFamily="2" charset="-122"/>
              <a:cs typeface="+mn-lt"/>
              <a:sym typeface="+mn-lt"/>
            </a:endParaRPr>
          </a:p>
        </p:txBody>
      </p:sp>
      <p:sp>
        <p:nvSpPr>
          <p:cNvPr id="170" name="MH_SubTitle_1"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custDataLst>
              <p:tags r:id="rId1"/>
            </p:custDataLst>
          </p:nvPr>
        </p:nvSpPr>
        <p:spPr bwMode="auto">
          <a:xfrm>
            <a:off x="1323900" y="4189247"/>
            <a:ext cx="2713492" cy="52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eaLnBrk="1" hangingPunct="1">
              <a:lnSpc>
                <a:spcPct val="140000"/>
              </a:lnSpc>
              <a:defRPr/>
            </a:pPr>
            <a:r>
              <a:rPr lang="en-US" altLang="zh-CN" sz="4000" dirty="0">
                <a:latin typeface="Century" panose="02040604050505020304" pitchFamily="18" charset="0"/>
              </a:rPr>
              <a:t>Experience</a:t>
            </a:r>
            <a:endParaRPr lang="zh-CN" altLang="en-US" sz="4000" b="1" noProof="0" dirty="0">
              <a:ln>
                <a:noFill/>
              </a:ln>
              <a:solidFill>
                <a:prstClr val="black">
                  <a:lumMod val="95000"/>
                  <a:lumOff val="5000"/>
                </a:prstClr>
              </a:solidFill>
              <a:effectLst/>
              <a:uLnTx/>
              <a:uFillTx/>
              <a:latin typeface="+mn-lt"/>
              <a:ea typeface="+mn-lt"/>
              <a:cs typeface="+mn-ea"/>
              <a:sym typeface="Noto Sans S Chinese"/>
            </a:endParaRPr>
          </a:p>
        </p:txBody>
      </p:sp>
      <p:sp>
        <p:nvSpPr>
          <p:cNvPr id="2" name="文本框 1"/>
          <p:cNvSpPr txBox="1"/>
          <p:nvPr/>
        </p:nvSpPr>
        <p:spPr>
          <a:xfrm>
            <a:off x="402135" y="400879"/>
            <a:ext cx="6751003"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EIGHT : </a:t>
            </a:r>
            <a:r>
              <a:rPr lang="en-US" altLang="zh-CN" sz="2400" b="1" dirty="0">
                <a:latin typeface="Century" panose="02040604050505020304" pitchFamily="18" charset="0"/>
              </a:rPr>
              <a:t>Members’ process experience</a:t>
            </a:r>
            <a:endParaRPr lang="zh-CN" altLang="en-US" sz="2400" b="1" dirty="0">
              <a:latin typeface="Century" panose="02040604050505020304" pitchFamily="18" charset="0"/>
            </a:endParaRPr>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500"/>
                                        <p:tgtEl>
                                          <p:spTgt spid="170"/>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50"/>
                                        </p:tgtEl>
                                        <p:attrNameLst>
                                          <p:attrName>style.visibility</p:attrName>
                                        </p:attrNameLst>
                                      </p:cBhvr>
                                      <p:to>
                                        <p:strVal val="visible"/>
                                      </p:to>
                                    </p:set>
                                    <p:anim calcmode="lin" valueType="num">
                                      <p:cBhvr>
                                        <p:cTn id="16" dur="500" fill="hold"/>
                                        <p:tgtEl>
                                          <p:spTgt spid="150"/>
                                        </p:tgtEl>
                                        <p:attrNameLst>
                                          <p:attrName>ppt_w</p:attrName>
                                        </p:attrNameLst>
                                      </p:cBhvr>
                                      <p:tavLst>
                                        <p:tav tm="0">
                                          <p:val>
                                            <p:fltVal val="0"/>
                                          </p:val>
                                        </p:tav>
                                        <p:tav tm="100000">
                                          <p:val>
                                            <p:strVal val="#ppt_w"/>
                                          </p:val>
                                        </p:tav>
                                      </p:tavLst>
                                    </p:anim>
                                    <p:anim calcmode="lin" valueType="num">
                                      <p:cBhvr>
                                        <p:cTn id="17" dur="500" fill="hold"/>
                                        <p:tgtEl>
                                          <p:spTgt spid="150"/>
                                        </p:tgtEl>
                                        <p:attrNameLst>
                                          <p:attrName>ppt_h</p:attrName>
                                        </p:attrNameLst>
                                      </p:cBhvr>
                                      <p:tavLst>
                                        <p:tav tm="0">
                                          <p:val>
                                            <p:fltVal val="0"/>
                                          </p:val>
                                        </p:tav>
                                        <p:tav tm="100000">
                                          <p:val>
                                            <p:strVal val="#ppt_h"/>
                                          </p:val>
                                        </p:tav>
                                      </p:tavLst>
                                    </p:anim>
                                    <p:animEffect transition="in" filter="fade">
                                      <p:cBhvr>
                                        <p:cTn id="18" dur="500"/>
                                        <p:tgtEl>
                                          <p:spTgt spid="15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barn(inVertical)">
                                      <p:cBhvr>
                                        <p:cTn id="21" dur="500"/>
                                        <p:tgtEl>
                                          <p:spTgt spid="14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46"/>
                                        </p:tgtEl>
                                        <p:attrNameLst>
                                          <p:attrName>style.visibility</p:attrName>
                                        </p:attrNameLst>
                                      </p:cBhvr>
                                      <p:to>
                                        <p:strVal val="visible"/>
                                      </p:to>
                                    </p:set>
                                    <p:animEffect transition="in" filter="barn(inVertical)">
                                      <p:cBhvr>
                                        <p:cTn id="24" dur="500"/>
                                        <p:tgtEl>
                                          <p:spTgt spid="146"/>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69"/>
                                        </p:tgtEl>
                                        <p:attrNameLst>
                                          <p:attrName>style.visibility</p:attrName>
                                        </p:attrNameLst>
                                      </p:cBhvr>
                                      <p:to>
                                        <p:strVal val="visible"/>
                                      </p:to>
                                    </p:set>
                                    <p:anim calcmode="lin" valueType="num">
                                      <p:cBhvr>
                                        <p:cTn id="28" dur="500" fill="hold"/>
                                        <p:tgtEl>
                                          <p:spTgt spid="169"/>
                                        </p:tgtEl>
                                        <p:attrNameLst>
                                          <p:attrName>ppt_w</p:attrName>
                                        </p:attrNameLst>
                                      </p:cBhvr>
                                      <p:tavLst>
                                        <p:tav tm="0">
                                          <p:val>
                                            <p:fltVal val="0"/>
                                          </p:val>
                                        </p:tav>
                                        <p:tav tm="100000">
                                          <p:val>
                                            <p:strVal val="#ppt_w"/>
                                          </p:val>
                                        </p:tav>
                                      </p:tavLst>
                                    </p:anim>
                                    <p:anim calcmode="lin" valueType="num">
                                      <p:cBhvr>
                                        <p:cTn id="29" dur="500" fill="hold"/>
                                        <p:tgtEl>
                                          <p:spTgt spid="169"/>
                                        </p:tgtEl>
                                        <p:attrNameLst>
                                          <p:attrName>ppt_h</p:attrName>
                                        </p:attrNameLst>
                                      </p:cBhvr>
                                      <p:tavLst>
                                        <p:tav tm="0">
                                          <p:val>
                                            <p:fltVal val="0"/>
                                          </p:val>
                                        </p:tav>
                                        <p:tav tm="100000">
                                          <p:val>
                                            <p:strVal val="#ppt_h"/>
                                          </p:val>
                                        </p:tav>
                                      </p:tavLst>
                                    </p:anim>
                                    <p:animEffect transition="in" filter="fade">
                                      <p:cBhvr>
                                        <p:cTn id="30" dur="500"/>
                                        <p:tgtEl>
                                          <p:spTgt spid="169"/>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48"/>
                                        </p:tgtEl>
                                        <p:attrNameLst>
                                          <p:attrName>style.visibility</p:attrName>
                                        </p:attrNameLst>
                                      </p:cBhvr>
                                      <p:to>
                                        <p:strVal val="visible"/>
                                      </p:to>
                                    </p:set>
                                    <p:anim calcmode="lin" valueType="num">
                                      <p:cBhvr>
                                        <p:cTn id="34" dur="500" fill="hold"/>
                                        <p:tgtEl>
                                          <p:spTgt spid="148"/>
                                        </p:tgtEl>
                                        <p:attrNameLst>
                                          <p:attrName>ppt_w</p:attrName>
                                        </p:attrNameLst>
                                      </p:cBhvr>
                                      <p:tavLst>
                                        <p:tav tm="0">
                                          <p:val>
                                            <p:fltVal val="0"/>
                                          </p:val>
                                        </p:tav>
                                        <p:tav tm="100000">
                                          <p:val>
                                            <p:strVal val="#ppt_w"/>
                                          </p:val>
                                        </p:tav>
                                      </p:tavLst>
                                    </p:anim>
                                    <p:anim calcmode="lin" valueType="num">
                                      <p:cBhvr>
                                        <p:cTn id="35" dur="500" fill="hold"/>
                                        <p:tgtEl>
                                          <p:spTgt spid="148"/>
                                        </p:tgtEl>
                                        <p:attrNameLst>
                                          <p:attrName>ppt_h</p:attrName>
                                        </p:attrNameLst>
                                      </p:cBhvr>
                                      <p:tavLst>
                                        <p:tav tm="0">
                                          <p:val>
                                            <p:fltVal val="0"/>
                                          </p:val>
                                        </p:tav>
                                        <p:tav tm="100000">
                                          <p:val>
                                            <p:strVal val="#ppt_h"/>
                                          </p:val>
                                        </p:tav>
                                      </p:tavLst>
                                    </p:anim>
                                    <p:animEffect transition="in" filter="fade">
                                      <p:cBhvr>
                                        <p:cTn id="36" dur="500"/>
                                        <p:tgtEl>
                                          <p:spTgt spid="148"/>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149"/>
                                        </p:tgtEl>
                                        <p:attrNameLst>
                                          <p:attrName>style.visibility</p:attrName>
                                        </p:attrNameLst>
                                      </p:cBhvr>
                                      <p:to>
                                        <p:strVal val="visible"/>
                                      </p:to>
                                    </p:set>
                                    <p:anim calcmode="lin" valueType="num">
                                      <p:cBhvr>
                                        <p:cTn id="40" dur="500" fill="hold"/>
                                        <p:tgtEl>
                                          <p:spTgt spid="149"/>
                                        </p:tgtEl>
                                        <p:attrNameLst>
                                          <p:attrName>ppt_w</p:attrName>
                                        </p:attrNameLst>
                                      </p:cBhvr>
                                      <p:tavLst>
                                        <p:tav tm="0">
                                          <p:val>
                                            <p:fltVal val="0"/>
                                          </p:val>
                                        </p:tav>
                                        <p:tav tm="100000">
                                          <p:val>
                                            <p:strVal val="#ppt_w"/>
                                          </p:val>
                                        </p:tav>
                                      </p:tavLst>
                                    </p:anim>
                                    <p:anim calcmode="lin" valueType="num">
                                      <p:cBhvr>
                                        <p:cTn id="41" dur="500" fill="hold"/>
                                        <p:tgtEl>
                                          <p:spTgt spid="149"/>
                                        </p:tgtEl>
                                        <p:attrNameLst>
                                          <p:attrName>ppt_h</p:attrName>
                                        </p:attrNameLst>
                                      </p:cBhvr>
                                      <p:tavLst>
                                        <p:tav tm="0">
                                          <p:val>
                                            <p:fltVal val="0"/>
                                          </p:val>
                                        </p:tav>
                                        <p:tav tm="100000">
                                          <p:val>
                                            <p:strVal val="#ppt_h"/>
                                          </p:val>
                                        </p:tav>
                                      </p:tavLst>
                                    </p:anim>
                                    <p:animEffect transition="in" filter="fade">
                                      <p:cBhvr>
                                        <p:cTn id="42" dur="500"/>
                                        <p:tgtEl>
                                          <p:spTgt spid="149"/>
                                        </p:tgtEl>
                                      </p:cBhvr>
                                    </p:animEffect>
                                  </p:childTnLst>
                                </p:cTn>
                              </p:par>
                            </p:childTnLst>
                          </p:cTn>
                        </p:par>
                        <p:par>
                          <p:cTn id="43" fill="hold">
                            <p:stCondLst>
                              <p:cond delay="3000"/>
                            </p:stCondLst>
                            <p:childTnLst>
                              <p:par>
                                <p:cTn id="44" presetID="31" presetClass="entr" presetSubtype="0" fill="hold" nodeType="afterEffect">
                                  <p:stCondLst>
                                    <p:cond delay="0"/>
                                  </p:stCondLst>
                                  <p:childTnLst>
                                    <p:set>
                                      <p:cBhvr>
                                        <p:cTn id="45" dur="1" fill="hold">
                                          <p:stCondLst>
                                            <p:cond delay="0"/>
                                          </p:stCondLst>
                                        </p:cTn>
                                        <p:tgtEl>
                                          <p:spTgt spid="160"/>
                                        </p:tgtEl>
                                        <p:attrNameLst>
                                          <p:attrName>style.visibility</p:attrName>
                                        </p:attrNameLst>
                                      </p:cBhvr>
                                      <p:to>
                                        <p:strVal val="visible"/>
                                      </p:to>
                                    </p:set>
                                    <p:anim calcmode="lin" valueType="num">
                                      <p:cBhvr>
                                        <p:cTn id="46" dur="1000" fill="hold"/>
                                        <p:tgtEl>
                                          <p:spTgt spid="160"/>
                                        </p:tgtEl>
                                        <p:attrNameLst>
                                          <p:attrName>ppt_w</p:attrName>
                                        </p:attrNameLst>
                                      </p:cBhvr>
                                      <p:tavLst>
                                        <p:tav tm="0">
                                          <p:val>
                                            <p:fltVal val="0"/>
                                          </p:val>
                                        </p:tav>
                                        <p:tav tm="100000">
                                          <p:val>
                                            <p:strVal val="#ppt_w"/>
                                          </p:val>
                                        </p:tav>
                                      </p:tavLst>
                                    </p:anim>
                                    <p:anim calcmode="lin" valueType="num">
                                      <p:cBhvr>
                                        <p:cTn id="47" dur="1000" fill="hold"/>
                                        <p:tgtEl>
                                          <p:spTgt spid="160"/>
                                        </p:tgtEl>
                                        <p:attrNameLst>
                                          <p:attrName>ppt_h</p:attrName>
                                        </p:attrNameLst>
                                      </p:cBhvr>
                                      <p:tavLst>
                                        <p:tav tm="0">
                                          <p:val>
                                            <p:fltVal val="0"/>
                                          </p:val>
                                        </p:tav>
                                        <p:tav tm="100000">
                                          <p:val>
                                            <p:strVal val="#ppt_h"/>
                                          </p:val>
                                        </p:tav>
                                      </p:tavLst>
                                    </p:anim>
                                    <p:anim calcmode="lin" valueType="num">
                                      <p:cBhvr>
                                        <p:cTn id="48" dur="1000" fill="hold"/>
                                        <p:tgtEl>
                                          <p:spTgt spid="160"/>
                                        </p:tgtEl>
                                        <p:attrNameLst>
                                          <p:attrName>style.rotation</p:attrName>
                                        </p:attrNameLst>
                                      </p:cBhvr>
                                      <p:tavLst>
                                        <p:tav tm="0">
                                          <p:val>
                                            <p:fltVal val="90"/>
                                          </p:val>
                                        </p:tav>
                                        <p:tav tm="100000">
                                          <p:val>
                                            <p:fltVal val="0"/>
                                          </p:val>
                                        </p:tav>
                                      </p:tavLst>
                                    </p:anim>
                                    <p:animEffect transition="in" filter="fade">
                                      <p:cBhvr>
                                        <p:cTn id="49" dur="1000"/>
                                        <p:tgtEl>
                                          <p:spTgt spid="160"/>
                                        </p:tgtEl>
                                      </p:cBhvr>
                                    </p:animEffect>
                                  </p:childTnLst>
                                </p:cTn>
                              </p:par>
                              <p:par>
                                <p:cTn id="50" presetID="31" presetClass="entr" presetSubtype="0" fill="hold" nodeType="withEffect">
                                  <p:stCondLst>
                                    <p:cond delay="0"/>
                                  </p:stCondLst>
                                  <p:childTnLst>
                                    <p:set>
                                      <p:cBhvr>
                                        <p:cTn id="51" dur="1" fill="hold">
                                          <p:stCondLst>
                                            <p:cond delay="0"/>
                                          </p:stCondLst>
                                        </p:cTn>
                                        <p:tgtEl>
                                          <p:spTgt spid="163"/>
                                        </p:tgtEl>
                                        <p:attrNameLst>
                                          <p:attrName>style.visibility</p:attrName>
                                        </p:attrNameLst>
                                      </p:cBhvr>
                                      <p:to>
                                        <p:strVal val="visible"/>
                                      </p:to>
                                    </p:set>
                                    <p:anim calcmode="lin" valueType="num">
                                      <p:cBhvr>
                                        <p:cTn id="52" dur="1000" fill="hold"/>
                                        <p:tgtEl>
                                          <p:spTgt spid="163"/>
                                        </p:tgtEl>
                                        <p:attrNameLst>
                                          <p:attrName>ppt_w</p:attrName>
                                        </p:attrNameLst>
                                      </p:cBhvr>
                                      <p:tavLst>
                                        <p:tav tm="0">
                                          <p:val>
                                            <p:fltVal val="0"/>
                                          </p:val>
                                        </p:tav>
                                        <p:tav tm="100000">
                                          <p:val>
                                            <p:strVal val="#ppt_w"/>
                                          </p:val>
                                        </p:tav>
                                      </p:tavLst>
                                    </p:anim>
                                    <p:anim calcmode="lin" valueType="num">
                                      <p:cBhvr>
                                        <p:cTn id="53" dur="1000" fill="hold"/>
                                        <p:tgtEl>
                                          <p:spTgt spid="163"/>
                                        </p:tgtEl>
                                        <p:attrNameLst>
                                          <p:attrName>ppt_h</p:attrName>
                                        </p:attrNameLst>
                                      </p:cBhvr>
                                      <p:tavLst>
                                        <p:tav tm="0">
                                          <p:val>
                                            <p:fltVal val="0"/>
                                          </p:val>
                                        </p:tav>
                                        <p:tav tm="100000">
                                          <p:val>
                                            <p:strVal val="#ppt_h"/>
                                          </p:val>
                                        </p:tav>
                                      </p:tavLst>
                                    </p:anim>
                                    <p:anim calcmode="lin" valueType="num">
                                      <p:cBhvr>
                                        <p:cTn id="54" dur="1000" fill="hold"/>
                                        <p:tgtEl>
                                          <p:spTgt spid="163"/>
                                        </p:tgtEl>
                                        <p:attrNameLst>
                                          <p:attrName>style.rotation</p:attrName>
                                        </p:attrNameLst>
                                      </p:cBhvr>
                                      <p:tavLst>
                                        <p:tav tm="0">
                                          <p:val>
                                            <p:fltVal val="90"/>
                                          </p:val>
                                        </p:tav>
                                        <p:tav tm="100000">
                                          <p:val>
                                            <p:fltVal val="0"/>
                                          </p:val>
                                        </p:tav>
                                      </p:tavLst>
                                    </p:anim>
                                    <p:animEffect transition="in" filter="fade">
                                      <p:cBhvr>
                                        <p:cTn id="55" dur="1000"/>
                                        <p:tgtEl>
                                          <p:spTgt spid="163"/>
                                        </p:tgtEl>
                                      </p:cBhvr>
                                    </p:animEffect>
                                  </p:childTnLst>
                                </p:cTn>
                              </p:par>
                              <p:par>
                                <p:cTn id="56" presetID="31" presetClass="entr" presetSubtype="0" fill="hold" nodeType="withEffect">
                                  <p:stCondLst>
                                    <p:cond delay="0"/>
                                  </p:stCondLst>
                                  <p:childTnLst>
                                    <p:set>
                                      <p:cBhvr>
                                        <p:cTn id="57" dur="1" fill="hold">
                                          <p:stCondLst>
                                            <p:cond delay="0"/>
                                          </p:stCondLst>
                                        </p:cTn>
                                        <p:tgtEl>
                                          <p:spTgt spid="166"/>
                                        </p:tgtEl>
                                        <p:attrNameLst>
                                          <p:attrName>style.visibility</p:attrName>
                                        </p:attrNameLst>
                                      </p:cBhvr>
                                      <p:to>
                                        <p:strVal val="visible"/>
                                      </p:to>
                                    </p:set>
                                    <p:anim calcmode="lin" valueType="num">
                                      <p:cBhvr>
                                        <p:cTn id="58" dur="1000" fill="hold"/>
                                        <p:tgtEl>
                                          <p:spTgt spid="166"/>
                                        </p:tgtEl>
                                        <p:attrNameLst>
                                          <p:attrName>ppt_w</p:attrName>
                                        </p:attrNameLst>
                                      </p:cBhvr>
                                      <p:tavLst>
                                        <p:tav tm="0">
                                          <p:val>
                                            <p:fltVal val="0"/>
                                          </p:val>
                                        </p:tav>
                                        <p:tav tm="100000">
                                          <p:val>
                                            <p:strVal val="#ppt_w"/>
                                          </p:val>
                                        </p:tav>
                                      </p:tavLst>
                                    </p:anim>
                                    <p:anim calcmode="lin" valueType="num">
                                      <p:cBhvr>
                                        <p:cTn id="59" dur="1000" fill="hold"/>
                                        <p:tgtEl>
                                          <p:spTgt spid="166"/>
                                        </p:tgtEl>
                                        <p:attrNameLst>
                                          <p:attrName>ppt_h</p:attrName>
                                        </p:attrNameLst>
                                      </p:cBhvr>
                                      <p:tavLst>
                                        <p:tav tm="0">
                                          <p:val>
                                            <p:fltVal val="0"/>
                                          </p:val>
                                        </p:tav>
                                        <p:tav tm="100000">
                                          <p:val>
                                            <p:strVal val="#ppt_h"/>
                                          </p:val>
                                        </p:tav>
                                      </p:tavLst>
                                    </p:anim>
                                    <p:anim calcmode="lin" valueType="num">
                                      <p:cBhvr>
                                        <p:cTn id="60" dur="1000" fill="hold"/>
                                        <p:tgtEl>
                                          <p:spTgt spid="166"/>
                                        </p:tgtEl>
                                        <p:attrNameLst>
                                          <p:attrName>style.rotation</p:attrName>
                                        </p:attrNameLst>
                                      </p:cBhvr>
                                      <p:tavLst>
                                        <p:tav tm="0">
                                          <p:val>
                                            <p:fltVal val="90"/>
                                          </p:val>
                                        </p:tav>
                                        <p:tav tm="100000">
                                          <p:val>
                                            <p:fltVal val="0"/>
                                          </p:val>
                                        </p:tav>
                                      </p:tavLst>
                                    </p:anim>
                                    <p:animEffect transition="in" filter="fade">
                                      <p:cBhvr>
                                        <p:cTn id="61" dur="1000"/>
                                        <p:tgtEl>
                                          <p:spTgt spid="166"/>
                                        </p:tgtEl>
                                      </p:cBhvr>
                                    </p:animEffect>
                                  </p:childTnLst>
                                </p:cTn>
                              </p:par>
                            </p:childTnLst>
                          </p:cTn>
                        </p:par>
                        <p:par>
                          <p:cTn id="62" fill="hold">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left)">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ldLvl="0" animBg="1"/>
      <p:bldP spid="147" grpId="0" bldLvl="0" animBg="1"/>
      <p:bldP spid="148" grpId="0" bldLvl="0" animBg="1"/>
      <p:bldP spid="149" grpId="0" bldLvl="0" animBg="1"/>
      <p:bldP spid="150" grpId="0" bldLvl="0" animBg="1"/>
      <p:bldP spid="169" grpId="0" bldLvl="0" animBg="1"/>
      <p:bldP spid="170"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6" name="组合 5"/>
          <p:cNvGrpSpPr/>
          <p:nvPr/>
        </p:nvGrpSpPr>
        <p:grpSpPr>
          <a:xfrm>
            <a:off x="1233801" y="1509485"/>
            <a:ext cx="9793322" cy="4796856"/>
            <a:chOff x="1545003" y="659905"/>
            <a:chExt cx="7206719" cy="5090653"/>
          </a:xfrm>
        </p:grpSpPr>
        <p:pic>
          <p:nvPicPr>
            <p:cNvPr id="7"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8" name="矩形 7"/>
            <p:cNvSpPr/>
            <p:nvPr/>
          </p:nvSpPr>
          <p:spPr>
            <a:xfrm>
              <a:off x="1545003" y="659905"/>
              <a:ext cx="7104663" cy="3951871"/>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17" name="PA-矩形 3"/>
          <p:cNvSpPr/>
          <p:nvPr>
            <p:custDataLst>
              <p:tags r:id="rId1"/>
            </p:custDataLst>
          </p:nvPr>
        </p:nvSpPr>
        <p:spPr>
          <a:xfrm>
            <a:off x="1715618" y="2631723"/>
            <a:ext cx="9028590" cy="1107996"/>
          </a:xfrm>
          <a:prstGeom prst="rect">
            <a:avLst/>
          </a:prstGeom>
        </p:spPr>
        <p:txBody>
          <a:bodyPr wrap="square">
            <a:spAutoFit/>
          </a:bodyPr>
          <a:lstStyle/>
          <a:p>
            <a:pPr algn="ctr"/>
            <a:r>
              <a:rPr lang="en-US" altLang="zh-CN" sz="6600" b="1" dirty="0">
                <a:solidFill>
                  <a:schemeClr val="tx1">
                    <a:lumMod val="85000"/>
                    <a:lumOff val="15000"/>
                  </a:schemeClr>
                </a:solidFill>
                <a:latin typeface="Century" panose="02040604050505020304" pitchFamily="18" charset="0"/>
              </a:rPr>
              <a:t>Thank you !</a:t>
            </a:r>
            <a:endParaRPr lang="zh-CN" altLang="en-US" sz="6600" b="1" dirty="0">
              <a:solidFill>
                <a:schemeClr val="tx1">
                  <a:lumMod val="85000"/>
                  <a:lumOff val="15000"/>
                </a:schemeClr>
              </a:solidFill>
              <a:latin typeface="Century" panose="020406040505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1" name="Oval 15"/>
          <p:cNvSpPr>
            <a:spLocks noChangeArrowheads="1"/>
          </p:cNvSpPr>
          <p:nvPr/>
        </p:nvSpPr>
        <p:spPr bwMode="auto">
          <a:xfrm>
            <a:off x="2814285" y="3421619"/>
            <a:ext cx="1221143" cy="122000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3" name="Oval 17"/>
          <p:cNvSpPr>
            <a:spLocks noChangeArrowheads="1"/>
          </p:cNvSpPr>
          <p:nvPr/>
        </p:nvSpPr>
        <p:spPr bwMode="auto">
          <a:xfrm>
            <a:off x="3086660" y="3692857"/>
            <a:ext cx="676395" cy="6775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pic>
        <p:nvPicPr>
          <p:cNvPr id="85" name="图片 8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pic>
        <p:nvPicPr>
          <p:cNvPr id="3" name="图片 4" descr="图示&#10;&#10;描述已自动生成"/>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a:xfrm>
            <a:off x="1962318" y="887469"/>
            <a:ext cx="8457939" cy="5158267"/>
          </a:xfrm>
          <a:prstGeom prst="rect">
            <a:avLst/>
          </a:prstGeom>
          <a:noFill/>
          <a:ln>
            <a:noFill/>
          </a:ln>
        </p:spPr>
      </p:pic>
      <p:sp>
        <p:nvSpPr>
          <p:cNvPr id="2" name="文本框 1">
            <a:extLst>
              <a:ext uri="{FF2B5EF4-FFF2-40B4-BE49-F238E27FC236}">
                <a16:creationId xmlns:a16="http://schemas.microsoft.com/office/drawing/2014/main" id="{C8653004-4773-1144-5793-F16BA0157592}"/>
              </a:ext>
            </a:extLst>
          </p:cNvPr>
          <p:cNvSpPr txBox="1"/>
          <p:nvPr/>
        </p:nvSpPr>
        <p:spPr>
          <a:xfrm>
            <a:off x="263777" y="319895"/>
            <a:ext cx="10344422"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ONE : </a:t>
            </a:r>
            <a:r>
              <a:rPr lang="en-US" altLang="zh-CN" sz="2400" b="1" dirty="0">
                <a:latin typeface="Century" panose="02040604050505020304" pitchFamily="18" charset="0"/>
              </a:rPr>
              <a:t>Project architecture design block diagram</a:t>
            </a:r>
          </a:p>
        </p:txBody>
      </p:sp>
      <p:sp>
        <p:nvSpPr>
          <p:cNvPr id="8" name="文本框 7">
            <a:extLst>
              <a:ext uri="{FF2B5EF4-FFF2-40B4-BE49-F238E27FC236}">
                <a16:creationId xmlns:a16="http://schemas.microsoft.com/office/drawing/2014/main" id="{0BD9D96E-24BB-A838-48D8-6D8F68BE64AC}"/>
              </a:ext>
            </a:extLst>
          </p:cNvPr>
          <p:cNvSpPr txBox="1"/>
          <p:nvPr/>
        </p:nvSpPr>
        <p:spPr>
          <a:xfrm>
            <a:off x="3273370" y="6065402"/>
            <a:ext cx="6119206" cy="461665"/>
          </a:xfrm>
          <a:prstGeom prst="rect">
            <a:avLst/>
          </a:prstGeom>
          <a:noFill/>
        </p:spPr>
        <p:txBody>
          <a:bodyPr wrap="square" rtlCol="0">
            <a:spAutoFit/>
          </a:bodyPr>
          <a:lstStyle/>
          <a:p>
            <a:r>
              <a:rPr lang="zh-CN" altLang="zh-CN" sz="2400" b="1" kern="100" dirty="0">
                <a:effectLst/>
                <a:latin typeface="等线" panose="02010600030101010101" pitchFamily="2" charset="-122"/>
                <a:ea typeface="宋体" panose="02010600030101010101" pitchFamily="2" charset="-122"/>
                <a:cs typeface="Times New Roman" panose="02020603050405020304" pitchFamily="18" charset="0"/>
              </a:rPr>
              <a:t>系统架构设计：需求分析以及系统主体设计</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3407"/>
            <a:ext cx="11881169" cy="7982858"/>
            <a:chOff x="1545003" y="-27631"/>
            <a:chExt cx="7206719" cy="5778189"/>
          </a:xfrm>
        </p:grpSpPr>
        <p:pic>
          <p:nvPicPr>
            <p:cNvPr id="6" name="Picture 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1" name="Oval 15"/>
          <p:cNvSpPr>
            <a:spLocks noChangeArrowheads="1"/>
          </p:cNvSpPr>
          <p:nvPr/>
        </p:nvSpPr>
        <p:spPr bwMode="auto">
          <a:xfrm>
            <a:off x="2814285" y="3421619"/>
            <a:ext cx="1221143" cy="122000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84" name="文本框 83"/>
          <p:cNvSpPr txBox="1"/>
          <p:nvPr/>
        </p:nvSpPr>
        <p:spPr>
          <a:xfrm>
            <a:off x="2026923" y="3993691"/>
            <a:ext cx="2334407" cy="46037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登录模块顺序图</a:t>
            </a:r>
          </a:p>
        </p:txBody>
      </p:sp>
      <p:pic>
        <p:nvPicPr>
          <p:cNvPr id="85" name="图片 8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graphicFrame>
        <p:nvGraphicFramePr>
          <p:cNvPr id="2" name="对象 -2147482624"/>
          <p:cNvGraphicFramePr>
            <a:graphicFrameLocks noChangeAspect="1"/>
          </p:cNvGraphicFramePr>
          <p:nvPr>
            <p:custDataLst>
              <p:tags r:id="rId1"/>
            </p:custDataLst>
            <p:extLst>
              <p:ext uri="{D42A27DB-BD31-4B8C-83A1-F6EECF244321}">
                <p14:modId xmlns:p14="http://schemas.microsoft.com/office/powerpoint/2010/main" val="3164962327"/>
              </p:ext>
            </p:extLst>
          </p:nvPr>
        </p:nvGraphicFramePr>
        <p:xfrm>
          <a:off x="532067" y="939529"/>
          <a:ext cx="5583555" cy="2926080"/>
        </p:xfrm>
        <a:graphic>
          <a:graphicData uri="http://schemas.openxmlformats.org/presentationml/2006/ole">
            <mc:AlternateContent xmlns:mc="http://schemas.openxmlformats.org/markup-compatibility/2006">
              <mc:Choice xmlns:v="urn:schemas-microsoft-com:vml" Requires="v">
                <p:oleObj r:id="rId20" imgW="8128000" imgH="3644900" progId="Visio.Drawing.11">
                  <p:embed/>
                </p:oleObj>
              </mc:Choice>
              <mc:Fallback>
                <p:oleObj r:id="rId20" imgW="8128000" imgH="3644900" progId="Visio.Drawing.11">
                  <p:embed/>
                  <p:pic>
                    <p:nvPicPr>
                      <p:cNvPr id="0" name="图片 3075"/>
                      <p:cNvPicPr/>
                      <p:nvPr/>
                    </p:nvPicPr>
                    <p:blipFill>
                      <a:blip r:embed="rId21"/>
                      <a:stretch>
                        <a:fillRect/>
                      </a:stretch>
                    </p:blipFill>
                    <p:spPr>
                      <a:xfrm>
                        <a:off x="532067" y="939529"/>
                        <a:ext cx="5583555" cy="2926080"/>
                      </a:xfrm>
                      <a:prstGeom prst="rect">
                        <a:avLst/>
                      </a:prstGeom>
                      <a:noFill/>
                      <a:ln w="38100">
                        <a:noFill/>
                        <a:miter/>
                      </a:ln>
                    </p:spPr>
                  </p:pic>
                </p:oleObj>
              </mc:Fallback>
            </mc:AlternateContent>
          </a:graphicData>
        </a:graphic>
      </p:graphicFrame>
      <p:graphicFrame>
        <p:nvGraphicFramePr>
          <p:cNvPr id="3" name="对象 -2147482623"/>
          <p:cNvGraphicFramePr>
            <a:graphicFrameLocks noChangeAspect="1"/>
          </p:cNvGraphicFramePr>
          <p:nvPr>
            <p:custDataLst>
              <p:tags r:id="rId2"/>
            </p:custDataLst>
            <p:extLst>
              <p:ext uri="{D42A27DB-BD31-4B8C-83A1-F6EECF244321}">
                <p14:modId xmlns:p14="http://schemas.microsoft.com/office/powerpoint/2010/main" val="765440319"/>
              </p:ext>
            </p:extLst>
          </p:nvPr>
        </p:nvGraphicFramePr>
        <p:xfrm>
          <a:off x="6145401" y="2612646"/>
          <a:ext cx="5707380" cy="3138805"/>
        </p:xfrm>
        <a:graphic>
          <a:graphicData uri="http://schemas.openxmlformats.org/presentationml/2006/ole">
            <mc:AlternateContent xmlns:mc="http://schemas.openxmlformats.org/markup-compatibility/2006">
              <mc:Choice xmlns:v="urn:schemas-microsoft-com:vml" Requires="v">
                <p:oleObj r:id="rId22" imgW="8128000" imgH="3644900" progId="Visio.Drawing.11">
                  <p:embed/>
                </p:oleObj>
              </mc:Choice>
              <mc:Fallback>
                <p:oleObj r:id="rId22" imgW="8128000" imgH="3644900" progId="Visio.Drawing.11">
                  <p:embed/>
                  <p:pic>
                    <p:nvPicPr>
                      <p:cNvPr id="0" name="图片 1"/>
                      <p:cNvPicPr/>
                      <p:nvPr/>
                    </p:nvPicPr>
                    <p:blipFill>
                      <a:blip r:embed="rId23"/>
                      <a:stretch>
                        <a:fillRect/>
                      </a:stretch>
                    </p:blipFill>
                    <p:spPr>
                      <a:xfrm>
                        <a:off x="6145401" y="2612646"/>
                        <a:ext cx="5707380" cy="3138805"/>
                      </a:xfrm>
                      <a:prstGeom prst="rect">
                        <a:avLst/>
                      </a:prstGeom>
                      <a:noFill/>
                      <a:ln w="38100">
                        <a:noFill/>
                        <a:miter/>
                      </a:ln>
                    </p:spPr>
                  </p:pic>
                </p:oleObj>
              </mc:Fallback>
            </mc:AlternateContent>
          </a:graphicData>
        </a:graphic>
      </p:graphicFrame>
      <p:sp>
        <p:nvSpPr>
          <p:cNvPr id="9" name="文本框 8"/>
          <p:cNvSpPr txBox="1"/>
          <p:nvPr>
            <p:custDataLst>
              <p:tags r:id="rId3"/>
            </p:custDataLst>
          </p:nvPr>
        </p:nvSpPr>
        <p:spPr>
          <a:xfrm>
            <a:off x="7632724" y="5895505"/>
            <a:ext cx="2975475" cy="46037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添加信息模块顺序图</a:t>
            </a:r>
          </a:p>
        </p:txBody>
      </p:sp>
      <p:grpSp>
        <p:nvGrpSpPr>
          <p:cNvPr id="10" name="4"/>
          <p:cNvGrpSpPr/>
          <p:nvPr/>
        </p:nvGrpSpPr>
        <p:grpSpPr>
          <a:xfrm rot="8580000">
            <a:off x="6770078" y="796475"/>
            <a:ext cx="1519555" cy="1625600"/>
            <a:chOff x="3673476" y="1131590"/>
            <a:chExt cx="966788" cy="966788"/>
          </a:xfrm>
        </p:grpSpPr>
        <p:sp>
          <p:nvSpPr>
            <p:cNvPr id="11" name="555"/>
            <p:cNvSpPr/>
            <p:nvPr>
              <p:custDataLst>
                <p:tags r:id="rId13"/>
              </p:custDataLst>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rgbClr val="FB4631"/>
            </a:solidFill>
            <a:ln>
              <a:solidFill>
                <a:schemeClr val="accent2"/>
              </a:solid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12" name="22"/>
            <p:cNvSpPr/>
            <p:nvPr>
              <p:custDataLst>
                <p:tags r:id="rId14"/>
              </p:custDataLst>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3" name="5"/>
          <p:cNvGrpSpPr/>
          <p:nvPr/>
        </p:nvGrpSpPr>
        <p:grpSpPr>
          <a:xfrm rot="13740000">
            <a:off x="4250409" y="4407926"/>
            <a:ext cx="1516380" cy="1432560"/>
            <a:chOff x="4597401" y="2028528"/>
            <a:chExt cx="966788" cy="966788"/>
          </a:xfrm>
        </p:grpSpPr>
        <p:sp>
          <p:nvSpPr>
            <p:cNvPr id="14" name="淘宝店chenying0907 7"/>
            <p:cNvSpPr/>
            <p:nvPr>
              <p:custDataLst>
                <p:tags r:id="rId11"/>
              </p:custDataLst>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rgbClr val="1BA98F"/>
            </a:solidFill>
            <a:ln>
              <a:noFill/>
            </a:ln>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sp>
          <p:nvSpPr>
            <p:cNvPr id="15" name="淘宝店chenying0907 8"/>
            <p:cNvSpPr/>
            <p:nvPr>
              <p:custDataLst>
                <p:tags r:id="rId12"/>
              </p:custDataLst>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21861" tIns="60931" rIns="121861" bIns="60931"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lumMod val="50000"/>
                    <a:lumOff val="50000"/>
                  </a:prstClr>
                </a:solidFill>
                <a:effectLst/>
                <a:uLnTx/>
                <a:uFillTx/>
                <a:ea typeface="Noto Sans S Chinese Regular" panose="020B0500000000000000" pitchFamily="34" charset="-122"/>
                <a:cs typeface="+mn-lt"/>
              </a:endParaRPr>
            </a:p>
          </p:txBody>
        </p:sp>
      </p:grpSp>
      <p:grpSp>
        <p:nvGrpSpPr>
          <p:cNvPr id="16" name="组合 15"/>
          <p:cNvGrpSpPr/>
          <p:nvPr/>
        </p:nvGrpSpPr>
        <p:grpSpPr>
          <a:xfrm>
            <a:off x="4479009" y="4601601"/>
            <a:ext cx="1048385" cy="1033145"/>
            <a:chOff x="7547152" y="1667486"/>
            <a:chExt cx="967182" cy="967182"/>
          </a:xfrm>
        </p:grpSpPr>
        <p:sp>
          <p:nvSpPr>
            <p:cNvPr id="41" name="5"/>
            <p:cNvSpPr/>
            <p:nvPr>
              <p:custDataLst>
                <p:tags r:id="rId8"/>
              </p:custDataLst>
            </p:nvPr>
          </p:nvSpPr>
          <p:spPr bwMode="auto">
            <a:xfrm>
              <a:off x="7547152" y="1667486"/>
              <a:ext cx="967182" cy="967182"/>
            </a:xfrm>
            <a:prstGeom prst="ellipse">
              <a:avLst/>
            </a:prstGeom>
            <a:solidFill>
              <a:srgbClr val="1BA98F"/>
            </a:solidFill>
            <a:ln w="101600">
              <a:solidFill>
                <a:schemeClr val="bg1">
                  <a:lumMod val="75000"/>
                </a:schemeClr>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ea typeface="+mn-ea"/>
                <a:cs typeface="+mn-lt"/>
                <a:sym typeface="+mn-lt"/>
              </a:endParaRPr>
            </a:p>
          </p:txBody>
        </p:sp>
        <p:sp>
          <p:nvSpPr>
            <p:cNvPr id="42" name="8"/>
            <p:cNvSpPr/>
            <p:nvPr>
              <p:custDataLst>
                <p:tags r:id="rId9"/>
              </p:custDataLst>
            </p:nvPr>
          </p:nvSpPr>
          <p:spPr bwMode="auto">
            <a:xfrm>
              <a:off x="7855294" y="1883789"/>
              <a:ext cx="395326" cy="295356"/>
            </a:xfrm>
            <a:custGeom>
              <a:avLst/>
              <a:gdLst/>
              <a:ahLst/>
              <a:cxnLst>
                <a:cxn ang="0">
                  <a:pos x="19" y="64"/>
                </a:cxn>
                <a:cxn ang="0">
                  <a:pos x="0" y="79"/>
                </a:cxn>
                <a:cxn ang="0">
                  <a:pos x="8" y="81"/>
                </a:cxn>
                <a:cxn ang="0">
                  <a:pos x="25" y="67"/>
                </a:cxn>
                <a:cxn ang="0">
                  <a:pos x="78" y="53"/>
                </a:cxn>
                <a:cxn ang="0">
                  <a:pos x="66" y="44"/>
                </a:cxn>
                <a:cxn ang="0">
                  <a:pos x="92" y="44"/>
                </a:cxn>
                <a:cxn ang="0">
                  <a:pos x="108" y="9"/>
                </a:cxn>
                <a:cxn ang="0">
                  <a:pos x="19" y="64"/>
                </a:cxn>
                <a:cxn ang="0">
                  <a:pos x="28" y="60"/>
                </a:cxn>
                <a:cxn ang="0">
                  <a:pos x="28" y="60"/>
                </a:cxn>
                <a:cxn ang="0">
                  <a:pos x="100" y="14"/>
                </a:cxn>
                <a:cxn ang="0">
                  <a:pos x="28" y="60"/>
                </a:cxn>
              </a:cxnLst>
              <a:rect l="0" t="0" r="r" b="b"/>
              <a:pathLst>
                <a:path w="108" h="81">
                  <a:moveTo>
                    <a:pt x="19" y="64"/>
                  </a:moveTo>
                  <a:cubicBezTo>
                    <a:pt x="0" y="79"/>
                    <a:pt x="0" y="79"/>
                    <a:pt x="0" y="79"/>
                  </a:cubicBezTo>
                  <a:cubicBezTo>
                    <a:pt x="8" y="81"/>
                    <a:pt x="8" y="81"/>
                    <a:pt x="8" y="81"/>
                  </a:cubicBezTo>
                  <a:cubicBezTo>
                    <a:pt x="25" y="67"/>
                    <a:pt x="25" y="67"/>
                    <a:pt x="25" y="67"/>
                  </a:cubicBezTo>
                  <a:cubicBezTo>
                    <a:pt x="58" y="66"/>
                    <a:pt x="78" y="53"/>
                    <a:pt x="78" y="53"/>
                  </a:cubicBezTo>
                  <a:cubicBezTo>
                    <a:pt x="66" y="44"/>
                    <a:pt x="66" y="44"/>
                    <a:pt x="66" y="44"/>
                  </a:cubicBezTo>
                  <a:cubicBezTo>
                    <a:pt x="66" y="44"/>
                    <a:pt x="87" y="42"/>
                    <a:pt x="92" y="44"/>
                  </a:cubicBezTo>
                  <a:cubicBezTo>
                    <a:pt x="97" y="42"/>
                    <a:pt x="106" y="34"/>
                    <a:pt x="108" y="9"/>
                  </a:cubicBezTo>
                  <a:cubicBezTo>
                    <a:pt x="49" y="0"/>
                    <a:pt x="34" y="33"/>
                    <a:pt x="19" y="64"/>
                  </a:cubicBezTo>
                  <a:close/>
                  <a:moveTo>
                    <a:pt x="28" y="60"/>
                  </a:moveTo>
                  <a:cubicBezTo>
                    <a:pt x="28" y="60"/>
                    <a:pt x="28" y="60"/>
                    <a:pt x="28" y="60"/>
                  </a:cubicBezTo>
                  <a:cubicBezTo>
                    <a:pt x="33" y="54"/>
                    <a:pt x="66" y="21"/>
                    <a:pt x="100" y="14"/>
                  </a:cubicBezTo>
                  <a:cubicBezTo>
                    <a:pt x="81" y="20"/>
                    <a:pt x="37" y="54"/>
                    <a:pt x="28" y="60"/>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ea typeface="+mn-ea"/>
                <a:cs typeface="+mn-lt"/>
                <a:sym typeface="+mn-lt"/>
              </a:endParaRPr>
            </a:p>
          </p:txBody>
        </p:sp>
        <p:sp>
          <p:nvSpPr>
            <p:cNvPr id="49" name="7"/>
            <p:cNvSpPr/>
            <p:nvPr>
              <p:custDataLst>
                <p:tags r:id="rId10"/>
              </p:custDataLst>
            </p:nvPr>
          </p:nvSpPr>
          <p:spPr bwMode="auto">
            <a:xfrm>
              <a:off x="7842165" y="2190950"/>
              <a:ext cx="188578" cy="136320"/>
            </a:xfrm>
            <a:custGeom>
              <a:avLst/>
              <a:gdLst/>
              <a:ahLst/>
              <a:cxnLst>
                <a:cxn ang="0">
                  <a:pos x="44" y="8"/>
                </a:cxn>
                <a:cxn ang="0">
                  <a:pos x="36" y="8"/>
                </a:cxn>
                <a:cxn ang="0">
                  <a:pos x="29" y="0"/>
                </a:cxn>
                <a:cxn ang="0">
                  <a:pos x="22" y="0"/>
                </a:cxn>
                <a:cxn ang="0">
                  <a:pos x="15" y="8"/>
                </a:cxn>
                <a:cxn ang="0">
                  <a:pos x="7" y="8"/>
                </a:cxn>
                <a:cxn ang="0">
                  <a:pos x="0" y="15"/>
                </a:cxn>
                <a:cxn ang="0">
                  <a:pos x="0" y="29"/>
                </a:cxn>
                <a:cxn ang="0">
                  <a:pos x="7" y="37"/>
                </a:cxn>
                <a:cxn ang="0">
                  <a:pos x="44" y="37"/>
                </a:cxn>
                <a:cxn ang="0">
                  <a:pos x="51" y="29"/>
                </a:cxn>
                <a:cxn ang="0">
                  <a:pos x="51" y="15"/>
                </a:cxn>
                <a:cxn ang="0">
                  <a:pos x="44" y="8"/>
                </a:cxn>
              </a:cxnLst>
              <a:rect l="0" t="0" r="r" b="b"/>
              <a:pathLst>
                <a:path w="51" h="37">
                  <a:moveTo>
                    <a:pt x="44" y="8"/>
                  </a:moveTo>
                  <a:cubicBezTo>
                    <a:pt x="36" y="8"/>
                    <a:pt x="36" y="8"/>
                    <a:pt x="36" y="8"/>
                  </a:cubicBezTo>
                  <a:cubicBezTo>
                    <a:pt x="36" y="4"/>
                    <a:pt x="33" y="0"/>
                    <a:pt x="29" y="0"/>
                  </a:cubicBezTo>
                  <a:cubicBezTo>
                    <a:pt x="22" y="0"/>
                    <a:pt x="22" y="0"/>
                    <a:pt x="22" y="0"/>
                  </a:cubicBezTo>
                  <a:cubicBezTo>
                    <a:pt x="18" y="0"/>
                    <a:pt x="15" y="4"/>
                    <a:pt x="15" y="8"/>
                  </a:cubicBezTo>
                  <a:cubicBezTo>
                    <a:pt x="7" y="8"/>
                    <a:pt x="7" y="8"/>
                    <a:pt x="7" y="8"/>
                  </a:cubicBezTo>
                  <a:cubicBezTo>
                    <a:pt x="3" y="8"/>
                    <a:pt x="0" y="11"/>
                    <a:pt x="0" y="15"/>
                  </a:cubicBezTo>
                  <a:cubicBezTo>
                    <a:pt x="0" y="29"/>
                    <a:pt x="0" y="29"/>
                    <a:pt x="0" y="29"/>
                  </a:cubicBezTo>
                  <a:cubicBezTo>
                    <a:pt x="0" y="33"/>
                    <a:pt x="3" y="37"/>
                    <a:pt x="7" y="37"/>
                  </a:cubicBezTo>
                  <a:cubicBezTo>
                    <a:pt x="44" y="37"/>
                    <a:pt x="44" y="37"/>
                    <a:pt x="44" y="37"/>
                  </a:cubicBezTo>
                  <a:cubicBezTo>
                    <a:pt x="48" y="37"/>
                    <a:pt x="51" y="33"/>
                    <a:pt x="51" y="29"/>
                  </a:cubicBezTo>
                  <a:cubicBezTo>
                    <a:pt x="51" y="15"/>
                    <a:pt x="51" y="15"/>
                    <a:pt x="51" y="15"/>
                  </a:cubicBezTo>
                  <a:cubicBezTo>
                    <a:pt x="51" y="11"/>
                    <a:pt x="48" y="8"/>
                    <a:pt x="44" y="8"/>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ea typeface="+mn-ea"/>
                <a:cs typeface="+mn-lt"/>
                <a:sym typeface="+mn-lt"/>
              </a:endParaRPr>
            </a:p>
          </p:txBody>
        </p:sp>
      </p:grpSp>
      <p:grpSp>
        <p:nvGrpSpPr>
          <p:cNvPr id="17" name="组合 16"/>
          <p:cNvGrpSpPr/>
          <p:nvPr/>
        </p:nvGrpSpPr>
        <p:grpSpPr>
          <a:xfrm>
            <a:off x="6908953" y="1010278"/>
            <a:ext cx="1216025" cy="1186815"/>
            <a:chOff x="1749948" y="1671296"/>
            <a:chExt cx="967182" cy="967182"/>
          </a:xfrm>
        </p:grpSpPr>
        <p:sp>
          <p:nvSpPr>
            <p:cNvPr id="50" name="8"/>
            <p:cNvSpPr/>
            <p:nvPr>
              <p:custDataLst>
                <p:tags r:id="rId5"/>
              </p:custDataLst>
            </p:nvPr>
          </p:nvSpPr>
          <p:spPr bwMode="auto">
            <a:xfrm>
              <a:off x="1749948" y="1671296"/>
              <a:ext cx="967182" cy="967182"/>
            </a:xfrm>
            <a:prstGeom prst="ellipse">
              <a:avLst/>
            </a:prstGeom>
            <a:solidFill>
              <a:srgbClr val="FB4631"/>
            </a:solidFill>
            <a:ln w="101600">
              <a:solidFill>
                <a:schemeClr val="bg1">
                  <a:lumMod val="75000"/>
                </a:schemeClr>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ea typeface="+mn-ea"/>
                <a:cs typeface="+mn-lt"/>
                <a:sym typeface="+mn-lt"/>
              </a:endParaRPr>
            </a:p>
          </p:txBody>
        </p:sp>
        <p:sp>
          <p:nvSpPr>
            <p:cNvPr id="51" name="5"/>
            <p:cNvSpPr/>
            <p:nvPr>
              <p:custDataLst>
                <p:tags r:id="rId6"/>
              </p:custDataLst>
            </p:nvPr>
          </p:nvSpPr>
          <p:spPr bwMode="auto">
            <a:xfrm>
              <a:off x="2081317" y="1944053"/>
              <a:ext cx="304446" cy="420316"/>
            </a:xfrm>
            <a:custGeom>
              <a:avLst/>
              <a:gdLst/>
              <a:ahLst/>
              <a:cxnLst>
                <a:cxn ang="0">
                  <a:pos x="78" y="11"/>
                </a:cxn>
                <a:cxn ang="0">
                  <a:pos x="84" y="11"/>
                </a:cxn>
                <a:cxn ang="0">
                  <a:pos x="84" y="0"/>
                </a:cxn>
                <a:cxn ang="0">
                  <a:pos x="0" y="0"/>
                </a:cxn>
                <a:cxn ang="0">
                  <a:pos x="0" y="11"/>
                </a:cxn>
                <a:cxn ang="0">
                  <a:pos x="7" y="11"/>
                </a:cxn>
                <a:cxn ang="0">
                  <a:pos x="30" y="52"/>
                </a:cxn>
                <a:cxn ang="0">
                  <a:pos x="30" y="64"/>
                </a:cxn>
                <a:cxn ang="0">
                  <a:pos x="8" y="105"/>
                </a:cxn>
                <a:cxn ang="0">
                  <a:pos x="0" y="105"/>
                </a:cxn>
                <a:cxn ang="0">
                  <a:pos x="0" y="116"/>
                </a:cxn>
                <a:cxn ang="0">
                  <a:pos x="84" y="116"/>
                </a:cxn>
                <a:cxn ang="0">
                  <a:pos x="84" y="105"/>
                </a:cxn>
                <a:cxn ang="0">
                  <a:pos x="78" y="105"/>
                </a:cxn>
                <a:cxn ang="0">
                  <a:pos x="55" y="64"/>
                </a:cxn>
                <a:cxn ang="0">
                  <a:pos x="55" y="52"/>
                </a:cxn>
                <a:cxn ang="0">
                  <a:pos x="78" y="11"/>
                </a:cxn>
                <a:cxn ang="0">
                  <a:pos x="52" y="69"/>
                </a:cxn>
                <a:cxn ang="0">
                  <a:pos x="72" y="105"/>
                </a:cxn>
                <a:cxn ang="0">
                  <a:pos x="67" y="105"/>
                </a:cxn>
                <a:cxn ang="0">
                  <a:pos x="56" y="93"/>
                </a:cxn>
                <a:cxn ang="0">
                  <a:pos x="43" y="77"/>
                </a:cxn>
                <a:cxn ang="0">
                  <a:pos x="30" y="93"/>
                </a:cxn>
                <a:cxn ang="0">
                  <a:pos x="20" y="105"/>
                </a:cxn>
                <a:cxn ang="0">
                  <a:pos x="13" y="105"/>
                </a:cxn>
                <a:cxn ang="0">
                  <a:pos x="34" y="69"/>
                </a:cxn>
                <a:cxn ang="0">
                  <a:pos x="36" y="69"/>
                </a:cxn>
                <a:cxn ang="0">
                  <a:pos x="36" y="48"/>
                </a:cxn>
                <a:cxn ang="0">
                  <a:pos x="34" y="47"/>
                </a:cxn>
                <a:cxn ang="0">
                  <a:pos x="13" y="11"/>
                </a:cxn>
                <a:cxn ang="0">
                  <a:pos x="72" y="11"/>
                </a:cxn>
                <a:cxn ang="0">
                  <a:pos x="52" y="47"/>
                </a:cxn>
                <a:cxn ang="0">
                  <a:pos x="49" y="48"/>
                </a:cxn>
                <a:cxn ang="0">
                  <a:pos x="49" y="69"/>
                </a:cxn>
                <a:cxn ang="0">
                  <a:pos x="52" y="69"/>
                </a:cxn>
              </a:cxnLst>
              <a:rect l="0" t="0" r="r" b="b"/>
              <a:pathLst>
                <a:path w="84" h="116">
                  <a:moveTo>
                    <a:pt x="78" y="11"/>
                  </a:moveTo>
                  <a:cubicBezTo>
                    <a:pt x="84" y="11"/>
                    <a:pt x="84" y="11"/>
                    <a:pt x="84" y="11"/>
                  </a:cubicBezTo>
                  <a:cubicBezTo>
                    <a:pt x="84" y="0"/>
                    <a:pt x="84" y="0"/>
                    <a:pt x="84" y="0"/>
                  </a:cubicBezTo>
                  <a:cubicBezTo>
                    <a:pt x="0" y="0"/>
                    <a:pt x="0" y="0"/>
                    <a:pt x="0" y="0"/>
                  </a:cubicBezTo>
                  <a:cubicBezTo>
                    <a:pt x="0" y="11"/>
                    <a:pt x="0" y="11"/>
                    <a:pt x="0" y="11"/>
                  </a:cubicBezTo>
                  <a:cubicBezTo>
                    <a:pt x="7" y="11"/>
                    <a:pt x="7" y="11"/>
                    <a:pt x="7" y="11"/>
                  </a:cubicBezTo>
                  <a:cubicBezTo>
                    <a:pt x="8" y="33"/>
                    <a:pt x="16" y="48"/>
                    <a:pt x="30" y="52"/>
                  </a:cubicBezTo>
                  <a:cubicBezTo>
                    <a:pt x="30" y="64"/>
                    <a:pt x="30" y="64"/>
                    <a:pt x="30" y="64"/>
                  </a:cubicBezTo>
                  <a:cubicBezTo>
                    <a:pt x="17" y="69"/>
                    <a:pt x="9" y="83"/>
                    <a:pt x="8" y="105"/>
                  </a:cubicBezTo>
                  <a:cubicBezTo>
                    <a:pt x="0" y="105"/>
                    <a:pt x="0" y="105"/>
                    <a:pt x="0" y="105"/>
                  </a:cubicBezTo>
                  <a:cubicBezTo>
                    <a:pt x="0" y="116"/>
                    <a:pt x="0" y="116"/>
                    <a:pt x="0" y="116"/>
                  </a:cubicBezTo>
                  <a:cubicBezTo>
                    <a:pt x="84" y="116"/>
                    <a:pt x="84" y="116"/>
                    <a:pt x="84" y="116"/>
                  </a:cubicBezTo>
                  <a:cubicBezTo>
                    <a:pt x="84" y="105"/>
                    <a:pt x="84" y="105"/>
                    <a:pt x="84" y="105"/>
                  </a:cubicBezTo>
                  <a:cubicBezTo>
                    <a:pt x="78" y="105"/>
                    <a:pt x="78" y="105"/>
                    <a:pt x="78" y="105"/>
                  </a:cubicBezTo>
                  <a:cubicBezTo>
                    <a:pt x="77" y="83"/>
                    <a:pt x="69" y="69"/>
                    <a:pt x="55" y="64"/>
                  </a:cubicBezTo>
                  <a:cubicBezTo>
                    <a:pt x="55" y="52"/>
                    <a:pt x="55" y="52"/>
                    <a:pt x="55" y="52"/>
                  </a:cubicBezTo>
                  <a:cubicBezTo>
                    <a:pt x="69" y="48"/>
                    <a:pt x="77" y="33"/>
                    <a:pt x="78" y="11"/>
                  </a:cubicBezTo>
                  <a:close/>
                  <a:moveTo>
                    <a:pt x="52" y="69"/>
                  </a:moveTo>
                  <a:cubicBezTo>
                    <a:pt x="67" y="73"/>
                    <a:pt x="72" y="90"/>
                    <a:pt x="72" y="105"/>
                  </a:cubicBezTo>
                  <a:cubicBezTo>
                    <a:pt x="67" y="105"/>
                    <a:pt x="67" y="105"/>
                    <a:pt x="67" y="105"/>
                  </a:cubicBezTo>
                  <a:cubicBezTo>
                    <a:pt x="56" y="93"/>
                    <a:pt x="56" y="93"/>
                    <a:pt x="56" y="93"/>
                  </a:cubicBezTo>
                  <a:cubicBezTo>
                    <a:pt x="43" y="77"/>
                    <a:pt x="43" y="77"/>
                    <a:pt x="43" y="77"/>
                  </a:cubicBezTo>
                  <a:cubicBezTo>
                    <a:pt x="30" y="93"/>
                    <a:pt x="30" y="93"/>
                    <a:pt x="30" y="93"/>
                  </a:cubicBezTo>
                  <a:cubicBezTo>
                    <a:pt x="20" y="105"/>
                    <a:pt x="20" y="105"/>
                    <a:pt x="20" y="105"/>
                  </a:cubicBezTo>
                  <a:cubicBezTo>
                    <a:pt x="13" y="105"/>
                    <a:pt x="13" y="105"/>
                    <a:pt x="13" y="105"/>
                  </a:cubicBezTo>
                  <a:cubicBezTo>
                    <a:pt x="14" y="90"/>
                    <a:pt x="18" y="73"/>
                    <a:pt x="34" y="69"/>
                  </a:cubicBezTo>
                  <a:cubicBezTo>
                    <a:pt x="36" y="69"/>
                    <a:pt x="36" y="69"/>
                    <a:pt x="36" y="69"/>
                  </a:cubicBezTo>
                  <a:cubicBezTo>
                    <a:pt x="36" y="48"/>
                    <a:pt x="36" y="48"/>
                    <a:pt x="36" y="48"/>
                  </a:cubicBezTo>
                  <a:cubicBezTo>
                    <a:pt x="34" y="47"/>
                    <a:pt x="34" y="47"/>
                    <a:pt x="34" y="47"/>
                  </a:cubicBezTo>
                  <a:cubicBezTo>
                    <a:pt x="18" y="43"/>
                    <a:pt x="14" y="27"/>
                    <a:pt x="13" y="11"/>
                  </a:cubicBezTo>
                  <a:cubicBezTo>
                    <a:pt x="72" y="11"/>
                    <a:pt x="72" y="11"/>
                    <a:pt x="72" y="11"/>
                  </a:cubicBezTo>
                  <a:cubicBezTo>
                    <a:pt x="72" y="27"/>
                    <a:pt x="67" y="43"/>
                    <a:pt x="52" y="47"/>
                  </a:cubicBezTo>
                  <a:cubicBezTo>
                    <a:pt x="49" y="48"/>
                    <a:pt x="49" y="48"/>
                    <a:pt x="49" y="48"/>
                  </a:cubicBezTo>
                  <a:cubicBezTo>
                    <a:pt x="49" y="69"/>
                    <a:pt x="49" y="69"/>
                    <a:pt x="49" y="69"/>
                  </a:cubicBezTo>
                  <a:lnTo>
                    <a:pt x="52" y="69"/>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ea typeface="+mn-ea"/>
                <a:cs typeface="+mn-lt"/>
                <a:sym typeface="+mn-lt"/>
              </a:endParaRPr>
            </a:p>
          </p:txBody>
        </p:sp>
        <p:sp>
          <p:nvSpPr>
            <p:cNvPr id="52" name="7"/>
            <p:cNvSpPr/>
            <p:nvPr>
              <p:custDataLst>
                <p:tags r:id="rId7"/>
              </p:custDataLst>
            </p:nvPr>
          </p:nvSpPr>
          <p:spPr bwMode="auto">
            <a:xfrm>
              <a:off x="2200625" y="2042073"/>
              <a:ext cx="86336" cy="49984"/>
            </a:xfrm>
            <a:custGeom>
              <a:avLst/>
              <a:gdLst/>
              <a:ahLst/>
              <a:cxnLst>
                <a:cxn ang="0">
                  <a:pos x="38" y="0"/>
                </a:cxn>
                <a:cxn ang="0">
                  <a:pos x="0" y="0"/>
                </a:cxn>
                <a:cxn ang="0">
                  <a:pos x="9" y="11"/>
                </a:cxn>
                <a:cxn ang="0">
                  <a:pos x="19" y="22"/>
                </a:cxn>
                <a:cxn ang="0">
                  <a:pos x="29" y="11"/>
                </a:cxn>
                <a:cxn ang="0">
                  <a:pos x="38" y="0"/>
                </a:cxn>
              </a:cxnLst>
              <a:rect l="0" t="0" r="r" b="b"/>
              <a:pathLst>
                <a:path w="38" h="22">
                  <a:moveTo>
                    <a:pt x="38" y="0"/>
                  </a:moveTo>
                  <a:lnTo>
                    <a:pt x="0" y="0"/>
                  </a:lnTo>
                  <a:lnTo>
                    <a:pt x="9" y="11"/>
                  </a:lnTo>
                  <a:lnTo>
                    <a:pt x="19" y="22"/>
                  </a:lnTo>
                  <a:lnTo>
                    <a:pt x="29" y="11"/>
                  </a:lnTo>
                  <a:lnTo>
                    <a:pt x="38" y="0"/>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ea typeface="+mn-ea"/>
                <a:cs typeface="+mn-lt"/>
                <a:sym typeface="+mn-lt"/>
              </a:endParaRPr>
            </a:p>
          </p:txBody>
        </p:sp>
      </p:grpSp>
      <p:sp>
        <p:nvSpPr>
          <p:cNvPr id="18" name="文本框 17"/>
          <p:cNvSpPr txBox="1"/>
          <p:nvPr>
            <p:custDataLst>
              <p:tags r:id="rId4"/>
            </p:custDataLst>
          </p:nvPr>
        </p:nvSpPr>
        <p:spPr>
          <a:xfrm>
            <a:off x="1002924" y="4792630"/>
            <a:ext cx="2967674" cy="923330"/>
          </a:xfrm>
          <a:prstGeom prst="rect">
            <a:avLst/>
          </a:prstGeom>
          <a:noFill/>
        </p:spPr>
        <p:txBody>
          <a:bodyPr wrap="square" rtlCol="0">
            <a:spAutoFit/>
          </a:bodyPr>
          <a:lstStyle/>
          <a:p>
            <a:pPr algn="just"/>
            <a:r>
              <a:rPr lang="en-US" altLang="zh-CN" b="1" dirty="0">
                <a:latin typeface="宋体" panose="02010600030101010101" pitchFamily="2" charset="-122"/>
                <a:ea typeface="宋体" panose="02010600030101010101" pitchFamily="2" charset="-122"/>
              </a:rPr>
              <a:t>用户登录后可进行添加备忘录信息、添加物品信息等操作，添加信息顺序图</a:t>
            </a:r>
          </a:p>
        </p:txBody>
      </p:sp>
      <p:sp>
        <p:nvSpPr>
          <p:cNvPr id="8" name="文本框 7">
            <a:extLst>
              <a:ext uri="{FF2B5EF4-FFF2-40B4-BE49-F238E27FC236}">
                <a16:creationId xmlns:a16="http://schemas.microsoft.com/office/drawing/2014/main" id="{B55BD964-B547-A192-5FB8-CC773FA1F0C7}"/>
              </a:ext>
            </a:extLst>
          </p:cNvPr>
          <p:cNvSpPr txBox="1"/>
          <p:nvPr/>
        </p:nvSpPr>
        <p:spPr>
          <a:xfrm>
            <a:off x="263777" y="319895"/>
            <a:ext cx="10344422"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ONE : </a:t>
            </a:r>
            <a:r>
              <a:rPr lang="en-US" altLang="zh-CN" sz="2400" b="1" dirty="0">
                <a:latin typeface="Century" panose="02040604050505020304" pitchFamily="18" charset="0"/>
              </a:rPr>
              <a:t>Project architecture design block diagram</a:t>
            </a: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500"/>
                            </p:stCondLst>
                            <p:childTnLst>
                              <p:par>
                                <p:cTn id="18" presetID="3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par>
                          <p:cTn id="24" fill="hold">
                            <p:stCondLst>
                              <p:cond delay="2500"/>
                            </p:stCondLst>
                            <p:childTnLst>
                              <p:par>
                                <p:cTn id="25" presetID="31"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par>
                          <p:cTn id="31" fill="hold">
                            <p:stCondLst>
                              <p:cond delay="3500"/>
                            </p:stCondLst>
                            <p:childTnLst>
                              <p:par>
                                <p:cTn id="32" presetID="53" presetClass="entr" presetSubtype="16"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4000"/>
                            </p:stCondLst>
                            <p:childTnLst>
                              <p:par>
                                <p:cTn id="38" presetID="53" presetClass="entr" presetSubtype="16"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 grpId="0"/>
      <p:bldP spid="18"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1349826" y="1642427"/>
            <a:ext cx="10972800" cy="5453537"/>
            <a:chOff x="1545003" y="1476373"/>
            <a:chExt cx="7206719" cy="4274185"/>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1476373"/>
              <a:ext cx="7104662" cy="3135404"/>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entury" panose="02040604050505020304" pitchFamily="18" charset="0"/>
              </a:endParaRPr>
            </a:p>
          </p:txBody>
        </p:sp>
      </p:grpSp>
      <p:sp>
        <p:nvSpPr>
          <p:cNvPr id="34" name="文本框 33"/>
          <p:cNvSpPr txBox="1"/>
          <p:nvPr/>
        </p:nvSpPr>
        <p:spPr>
          <a:xfrm>
            <a:off x="4897497" y="3423969"/>
            <a:ext cx="7066015" cy="706755"/>
          </a:xfrm>
          <a:prstGeom prst="rect">
            <a:avLst/>
          </a:prstGeom>
          <a:noFill/>
        </p:spPr>
        <p:txBody>
          <a:bodyPr wrap="square" rtlCol="0">
            <a:spAutoFit/>
          </a:bodyPr>
          <a:lstStyle/>
          <a:p>
            <a:pPr algn="just"/>
            <a:r>
              <a:rPr lang="en-US" altLang="zh-CN" sz="4000" dirty="0">
                <a:latin typeface="Century" panose="02040604050505020304" pitchFamily="18" charset="0"/>
                <a:sym typeface="+mn-ea"/>
              </a:rPr>
              <a:t>Division of labor</a:t>
            </a:r>
            <a:endParaRPr lang="en-US" altLang="zh-CN" sz="4000" dirty="0">
              <a:latin typeface="Century" panose="02040604050505020304" pitchFamily="18" charset="0"/>
            </a:endParaRPr>
          </a:p>
        </p:txBody>
      </p:sp>
      <p:sp>
        <p:nvSpPr>
          <p:cNvPr id="35" name="文本框 34"/>
          <p:cNvSpPr txBox="1"/>
          <p:nvPr/>
        </p:nvSpPr>
        <p:spPr>
          <a:xfrm>
            <a:off x="1700332" y="2097525"/>
            <a:ext cx="2874161" cy="1753235"/>
          </a:xfrm>
          <a:prstGeom prst="rect">
            <a:avLst/>
          </a:prstGeom>
          <a:noFill/>
        </p:spPr>
        <p:txBody>
          <a:bodyPr wrap="square" rtlCol="0">
            <a:spAutoFit/>
          </a:bodyPr>
          <a:lstStyle/>
          <a:p>
            <a:pPr algn="ctr"/>
            <a:r>
              <a:rPr lang="en-US" altLang="zh-CN" sz="5400" dirty="0">
                <a:solidFill>
                  <a:schemeClr val="tx1">
                    <a:lumMod val="85000"/>
                    <a:lumOff val="15000"/>
                  </a:schemeClr>
                </a:solidFill>
                <a:latin typeface="Century" panose="02040604050505020304" pitchFamily="18" charset="0"/>
                <a:cs typeface="Aharoni" panose="02010803020104030203" pitchFamily="2" charset="-79"/>
              </a:rPr>
              <a:t>PART TWO</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1+#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1" name="Oval 15"/>
          <p:cNvSpPr>
            <a:spLocks noChangeArrowheads="1"/>
          </p:cNvSpPr>
          <p:nvPr/>
        </p:nvSpPr>
        <p:spPr bwMode="auto">
          <a:xfrm>
            <a:off x="2814285" y="3421619"/>
            <a:ext cx="1221143" cy="122000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3" name="Oval 17"/>
          <p:cNvSpPr>
            <a:spLocks noChangeArrowheads="1"/>
          </p:cNvSpPr>
          <p:nvPr/>
        </p:nvSpPr>
        <p:spPr bwMode="auto">
          <a:xfrm>
            <a:off x="3086660" y="3692857"/>
            <a:ext cx="676395" cy="6775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84" name="文本框 83"/>
          <p:cNvSpPr txBox="1"/>
          <p:nvPr/>
        </p:nvSpPr>
        <p:spPr>
          <a:xfrm>
            <a:off x="2049142" y="1024684"/>
            <a:ext cx="1537637" cy="46037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人员分工</a:t>
            </a:r>
          </a:p>
        </p:txBody>
      </p:sp>
      <p:pic>
        <p:nvPicPr>
          <p:cNvPr id="85" name="图片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sp>
        <p:nvSpPr>
          <p:cNvPr id="100" name="文本框 99"/>
          <p:cNvSpPr txBox="1"/>
          <p:nvPr/>
        </p:nvSpPr>
        <p:spPr>
          <a:xfrm>
            <a:off x="2049142" y="1702002"/>
            <a:ext cx="2075036" cy="4634835"/>
          </a:xfrm>
          <a:prstGeom prst="rect">
            <a:avLst/>
          </a:prstGeom>
          <a:noFill/>
          <a:ln w="9525">
            <a:noFill/>
          </a:ln>
        </p:spPr>
        <p:txBody>
          <a:bodyPr>
            <a:noAutofit/>
          </a:bodyPr>
          <a:lstStyle/>
          <a:p>
            <a:pPr indent="0" algn="just"/>
            <a:r>
              <a:rPr lang="zh-CN" altLang="en-US" b="1" dirty="0">
                <a:solidFill>
                  <a:srgbClr val="3D3D3D"/>
                </a:solidFill>
                <a:latin typeface="宋体" panose="02010600030101010101" pitchFamily="2" charset="-122"/>
                <a:ea typeface="宋体" panose="02010600030101010101" pitchFamily="2" charset="-122"/>
              </a:rPr>
              <a:t>组长</a:t>
            </a:r>
            <a:r>
              <a:rPr lang="zh-CN" b="1" dirty="0">
                <a:solidFill>
                  <a:srgbClr val="3D3D3D"/>
                </a:solidFill>
                <a:latin typeface="宋体" panose="02010600030101010101" pitchFamily="2" charset="-122"/>
                <a:ea typeface="宋体" panose="02010600030101010101" pitchFamily="2" charset="-122"/>
              </a:rPr>
              <a:t>：</a:t>
            </a:r>
            <a:endParaRPr lang="en-US" altLang="zh-CN" b="1" dirty="0">
              <a:solidFill>
                <a:srgbClr val="3D3D3D"/>
              </a:solidFill>
              <a:latin typeface="宋体" panose="02010600030101010101" pitchFamily="2" charset="-122"/>
              <a:ea typeface="宋体" panose="02010600030101010101" pitchFamily="2" charset="-122"/>
            </a:endParaRPr>
          </a:p>
          <a:p>
            <a:pPr indent="0" algn="just"/>
            <a:endParaRPr lang="en-US" altLang="zh-CN" b="1" dirty="0">
              <a:solidFill>
                <a:srgbClr val="3D3D3D"/>
              </a:solidFill>
              <a:latin typeface="宋体" panose="02010600030101010101" pitchFamily="2" charset="-122"/>
              <a:ea typeface="宋体" panose="02010600030101010101" pitchFamily="2" charset="-122"/>
            </a:endParaRPr>
          </a:p>
          <a:p>
            <a:pPr indent="0" algn="just"/>
            <a:r>
              <a:rPr lang="zh-CN" altLang="en-US" b="1" dirty="0">
                <a:solidFill>
                  <a:srgbClr val="3D3D3D"/>
                </a:solidFill>
                <a:latin typeface="宋体" panose="02010600030101010101" pitchFamily="2" charset="-122"/>
                <a:ea typeface="宋体" panose="02010600030101010101" pitchFamily="2" charset="-122"/>
              </a:rPr>
              <a:t>陈世霖</a:t>
            </a:r>
            <a:endParaRPr lang="en-US" altLang="zh-CN" b="1" dirty="0">
              <a:solidFill>
                <a:srgbClr val="3D3D3D"/>
              </a:solidFill>
              <a:latin typeface="宋体" panose="02010600030101010101" pitchFamily="2" charset="-122"/>
              <a:ea typeface="宋体" panose="02010600030101010101" pitchFamily="2" charset="-122"/>
            </a:endParaRPr>
          </a:p>
          <a:p>
            <a:pPr indent="0" algn="just"/>
            <a:endParaRPr lang="zh-CN" altLang="en-US" b="1" dirty="0">
              <a:solidFill>
                <a:srgbClr val="3D3D3D"/>
              </a:solidFill>
              <a:latin typeface="宋体" panose="02010600030101010101" pitchFamily="2" charset="-122"/>
              <a:ea typeface="宋体" panose="02010600030101010101" pitchFamily="2" charset="-122"/>
            </a:endParaRPr>
          </a:p>
          <a:p>
            <a:pPr indent="0" algn="just"/>
            <a:r>
              <a:rPr lang="zh-CN" altLang="en-US" b="1" dirty="0">
                <a:solidFill>
                  <a:srgbClr val="3D3D3D"/>
                </a:solidFill>
                <a:latin typeface="宋体" panose="02010600030101010101" pitchFamily="2" charset="-122"/>
                <a:ea typeface="宋体" panose="02010600030101010101" pitchFamily="2" charset="-122"/>
              </a:rPr>
              <a:t>后端开发</a:t>
            </a:r>
            <a:r>
              <a:rPr lang="en-US" b="1" dirty="0">
                <a:solidFill>
                  <a:srgbClr val="3D3D3D"/>
                </a:solidFill>
                <a:latin typeface="宋体" panose="02010600030101010101" pitchFamily="2" charset="-122"/>
                <a:ea typeface="宋体" panose="02010600030101010101" pitchFamily="2" charset="-122"/>
              </a:rPr>
              <a:t>: </a:t>
            </a:r>
          </a:p>
          <a:p>
            <a:pPr indent="0" algn="just"/>
            <a:endParaRPr lang="en-US" b="1" dirty="0">
              <a:solidFill>
                <a:srgbClr val="3D3D3D"/>
              </a:solidFill>
              <a:latin typeface="宋体" panose="02010600030101010101" pitchFamily="2" charset="-122"/>
              <a:ea typeface="宋体" panose="02010600030101010101" pitchFamily="2" charset="-122"/>
            </a:endParaRPr>
          </a:p>
          <a:p>
            <a:pPr indent="0" algn="just"/>
            <a:r>
              <a:rPr lang="zh-CN" altLang="en-US" b="1" dirty="0">
                <a:solidFill>
                  <a:srgbClr val="3D3D3D"/>
                </a:solidFill>
                <a:latin typeface="宋体" panose="02010600030101010101" pitchFamily="2" charset="-122"/>
                <a:ea typeface="宋体" panose="02010600030101010101" pitchFamily="2" charset="-122"/>
              </a:rPr>
              <a:t>张宇臻</a:t>
            </a:r>
            <a:r>
              <a:rPr lang="en-US" b="1" dirty="0">
                <a:solidFill>
                  <a:srgbClr val="3D3D3D"/>
                </a:solidFill>
                <a:latin typeface="宋体" panose="02010600030101010101" pitchFamily="2" charset="-122"/>
                <a:ea typeface="宋体" panose="02010600030101010101" pitchFamily="2" charset="-122"/>
              </a:rPr>
              <a:t> </a:t>
            </a:r>
            <a:r>
              <a:rPr lang="zh-CN" altLang="en-US" b="1" dirty="0">
                <a:solidFill>
                  <a:srgbClr val="3D3D3D"/>
                </a:solidFill>
                <a:latin typeface="宋体" panose="02010600030101010101" pitchFamily="2" charset="-122"/>
                <a:ea typeface="宋体" panose="02010600030101010101" pitchFamily="2" charset="-122"/>
              </a:rPr>
              <a:t>方帅</a:t>
            </a:r>
            <a:r>
              <a:rPr lang="en-US" b="1" dirty="0">
                <a:solidFill>
                  <a:srgbClr val="3D3D3D"/>
                </a:solidFill>
                <a:latin typeface="宋体" panose="02010600030101010101" pitchFamily="2" charset="-122"/>
                <a:ea typeface="宋体" panose="02010600030101010101" pitchFamily="2" charset="-122"/>
                <a:cs typeface="Arial" panose="020B0604020202020204" pitchFamily="34" charset="0"/>
              </a:rPr>
              <a:t> </a:t>
            </a:r>
            <a:r>
              <a:rPr lang="en-US" b="1" dirty="0">
                <a:solidFill>
                  <a:srgbClr val="3D3D3D"/>
                </a:solidFill>
                <a:latin typeface="宋体" panose="02010600030101010101" pitchFamily="2" charset="-122"/>
                <a:ea typeface="宋体" panose="02010600030101010101" pitchFamily="2" charset="-122"/>
              </a:rPr>
              <a:t> </a:t>
            </a:r>
          </a:p>
          <a:p>
            <a:pPr indent="0" algn="just"/>
            <a:r>
              <a:rPr lang="zh-CN" altLang="en-US" b="1" dirty="0">
                <a:solidFill>
                  <a:srgbClr val="3D3D3D"/>
                </a:solidFill>
                <a:latin typeface="宋体" panose="02010600030101010101" pitchFamily="2" charset="-122"/>
                <a:ea typeface="宋体" panose="02010600030101010101" pitchFamily="2" charset="-122"/>
              </a:rPr>
              <a:t>俞中一</a:t>
            </a:r>
            <a:r>
              <a:rPr lang="en-US" b="1" dirty="0">
                <a:solidFill>
                  <a:srgbClr val="3D3D3D"/>
                </a:solidFill>
                <a:latin typeface="宋体" panose="02010600030101010101" pitchFamily="2" charset="-122"/>
                <a:ea typeface="宋体" panose="02010600030101010101" pitchFamily="2" charset="-122"/>
                <a:cs typeface="Arial" panose="020B0604020202020204" pitchFamily="34" charset="0"/>
              </a:rPr>
              <a:t> </a:t>
            </a:r>
            <a:r>
              <a:rPr lang="en-US" b="1" dirty="0">
                <a:solidFill>
                  <a:srgbClr val="3D3D3D"/>
                </a:solidFill>
                <a:latin typeface="宋体" panose="02010600030101010101" pitchFamily="2" charset="-122"/>
                <a:ea typeface="宋体" panose="02010600030101010101" pitchFamily="2" charset="-122"/>
              </a:rPr>
              <a:t> </a:t>
            </a:r>
            <a:r>
              <a:rPr lang="zh-CN" altLang="en-US" b="1" dirty="0">
                <a:solidFill>
                  <a:srgbClr val="3D3D3D"/>
                </a:solidFill>
                <a:latin typeface="宋体" panose="02010600030101010101" pitchFamily="2" charset="-122"/>
                <a:ea typeface="宋体" panose="02010600030101010101" pitchFamily="2" charset="-122"/>
              </a:rPr>
              <a:t>洪宇航</a:t>
            </a:r>
            <a:endParaRPr lang="en-US" altLang="zh-CN" b="1" dirty="0">
              <a:solidFill>
                <a:srgbClr val="3D3D3D"/>
              </a:solidFill>
              <a:latin typeface="宋体" panose="02010600030101010101" pitchFamily="2" charset="-122"/>
              <a:ea typeface="宋体" panose="02010600030101010101" pitchFamily="2" charset="-122"/>
            </a:endParaRPr>
          </a:p>
          <a:p>
            <a:pPr indent="0" algn="just"/>
            <a:endParaRPr lang="zh-CN" altLang="en-US" b="1" dirty="0">
              <a:solidFill>
                <a:srgbClr val="3D3D3D"/>
              </a:solidFill>
              <a:latin typeface="宋体" panose="02010600030101010101" pitchFamily="2" charset="-122"/>
              <a:ea typeface="宋体" panose="02010600030101010101" pitchFamily="2" charset="-122"/>
            </a:endParaRPr>
          </a:p>
          <a:p>
            <a:pPr indent="0" algn="just"/>
            <a:r>
              <a:rPr lang="zh-CN" altLang="en-US" b="1" dirty="0">
                <a:solidFill>
                  <a:srgbClr val="3D3D3D"/>
                </a:solidFill>
                <a:latin typeface="宋体" panose="02010600030101010101" pitchFamily="2" charset="-122"/>
                <a:ea typeface="宋体" panose="02010600030101010101" pitchFamily="2" charset="-122"/>
              </a:rPr>
              <a:t>前端开发</a:t>
            </a:r>
            <a:r>
              <a:rPr lang="en-US" b="1" dirty="0">
                <a:solidFill>
                  <a:srgbClr val="3D3D3D"/>
                </a:solidFill>
                <a:latin typeface="宋体" panose="02010600030101010101" pitchFamily="2" charset="-122"/>
                <a:ea typeface="宋体" panose="02010600030101010101" pitchFamily="2" charset="-122"/>
              </a:rPr>
              <a:t>:</a:t>
            </a:r>
            <a:r>
              <a:rPr lang="en-US" sz="24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p>
          <a:p>
            <a:pPr indent="0" algn="just"/>
            <a:endParaRPr lang="en-US" sz="2400" b="1"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indent="0" algn="just"/>
            <a:r>
              <a:rPr lang="zh-CN" altLang="en-US" b="1" dirty="0">
                <a:solidFill>
                  <a:srgbClr val="3D3D3D"/>
                </a:solidFill>
                <a:latin typeface="宋体" panose="02010600030101010101" pitchFamily="2" charset="-122"/>
                <a:ea typeface="宋体" panose="02010600030101010101" pitchFamily="2" charset="-122"/>
              </a:rPr>
              <a:t>刘新绪</a:t>
            </a:r>
            <a:r>
              <a:rPr lang="en-US" b="1" dirty="0">
                <a:solidFill>
                  <a:srgbClr val="3D3D3D"/>
                </a:solidFill>
                <a:latin typeface="宋体" panose="02010600030101010101" pitchFamily="2" charset="-122"/>
                <a:ea typeface="宋体" panose="02010600030101010101" pitchFamily="2" charset="-122"/>
              </a:rPr>
              <a:t>  </a:t>
            </a:r>
            <a:r>
              <a:rPr lang="zh-CN" altLang="en-US" b="1" dirty="0">
                <a:solidFill>
                  <a:srgbClr val="3D3D3D"/>
                </a:solidFill>
                <a:latin typeface="宋体" panose="02010600030101010101" pitchFamily="2" charset="-122"/>
                <a:ea typeface="宋体" panose="02010600030101010101" pitchFamily="2" charset="-122"/>
              </a:rPr>
              <a:t>陈墨</a:t>
            </a:r>
            <a:r>
              <a:rPr lang="en-US" b="1" dirty="0">
                <a:solidFill>
                  <a:srgbClr val="3D3D3D"/>
                </a:solidFill>
                <a:latin typeface="宋体" panose="02010600030101010101" pitchFamily="2" charset="-122"/>
                <a:ea typeface="宋体" panose="02010600030101010101" pitchFamily="2" charset="-122"/>
              </a:rPr>
              <a:t> </a:t>
            </a:r>
          </a:p>
          <a:p>
            <a:pPr indent="0" algn="just"/>
            <a:r>
              <a:rPr lang="zh-CN" altLang="en-US" b="1" dirty="0">
                <a:solidFill>
                  <a:srgbClr val="3D3D3D"/>
                </a:solidFill>
                <a:latin typeface="宋体" panose="02010600030101010101" pitchFamily="2" charset="-122"/>
                <a:ea typeface="宋体" panose="02010600030101010101" pitchFamily="2" charset="-122"/>
              </a:rPr>
              <a:t>李腾翔</a:t>
            </a:r>
            <a:r>
              <a:rPr lang="en-US" b="1" dirty="0">
                <a:solidFill>
                  <a:srgbClr val="3D3D3D"/>
                </a:solidFill>
                <a:latin typeface="宋体" panose="02010600030101010101" pitchFamily="2" charset="-122"/>
                <a:ea typeface="宋体" panose="02010600030101010101" pitchFamily="2" charset="-122"/>
              </a:rPr>
              <a:t>  </a:t>
            </a:r>
            <a:r>
              <a:rPr lang="zh-CN" altLang="en-US" b="1" dirty="0">
                <a:solidFill>
                  <a:srgbClr val="3D3D3D"/>
                </a:solidFill>
                <a:latin typeface="宋体" panose="02010600030101010101" pitchFamily="2" charset="-122"/>
                <a:ea typeface="宋体" panose="02010600030101010101" pitchFamily="2" charset="-122"/>
              </a:rPr>
              <a:t>罗文轩</a:t>
            </a:r>
          </a:p>
        </p:txBody>
      </p:sp>
      <p:pic>
        <p:nvPicPr>
          <p:cNvPr id="3" name="图片 2">
            <a:extLst>
              <a:ext uri="{FF2B5EF4-FFF2-40B4-BE49-F238E27FC236}">
                <a16:creationId xmlns:a16="http://schemas.microsoft.com/office/drawing/2014/main" id="{C6263DAE-3875-F8EF-003C-20CEFC76BC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8446" y="232049"/>
            <a:ext cx="4276554" cy="6414831"/>
          </a:xfrm>
          <a:prstGeom prst="rect">
            <a:avLst/>
          </a:prstGeom>
        </p:spPr>
      </p:pic>
      <p:sp>
        <p:nvSpPr>
          <p:cNvPr id="8" name="文本框 7">
            <a:extLst>
              <a:ext uri="{FF2B5EF4-FFF2-40B4-BE49-F238E27FC236}">
                <a16:creationId xmlns:a16="http://schemas.microsoft.com/office/drawing/2014/main" id="{D63F467C-B2BC-3845-B0D5-3663B2FB46F5}"/>
              </a:ext>
            </a:extLst>
          </p:cNvPr>
          <p:cNvSpPr txBox="1"/>
          <p:nvPr/>
        </p:nvSpPr>
        <p:spPr>
          <a:xfrm>
            <a:off x="263777" y="319895"/>
            <a:ext cx="10344422"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TWO : </a:t>
            </a:r>
            <a:r>
              <a:rPr lang="en-US" altLang="zh-CN" sz="2400" b="1" dirty="0">
                <a:latin typeface="Century" panose="02040604050505020304" pitchFamily="18" charset="0"/>
                <a:sym typeface="+mn-ea"/>
              </a:rPr>
              <a:t>Division of labor</a:t>
            </a:r>
            <a:endParaRPr lang="en-US" altLang="zh-CN" sz="2400" b="1" dirty="0">
              <a:latin typeface="Century" panose="02040604050505020304" pitchFamily="18" charset="0"/>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1349826" y="1642427"/>
            <a:ext cx="10972800" cy="5453537"/>
            <a:chOff x="1545003" y="1476373"/>
            <a:chExt cx="7206719" cy="4274185"/>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1476373"/>
              <a:ext cx="7104662" cy="3135404"/>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entury" panose="02040604050505020304" pitchFamily="18" charset="0"/>
              </a:endParaRPr>
            </a:p>
          </p:txBody>
        </p:sp>
      </p:grpSp>
      <p:sp>
        <p:nvSpPr>
          <p:cNvPr id="34" name="文本框 33"/>
          <p:cNvSpPr txBox="1"/>
          <p:nvPr/>
        </p:nvSpPr>
        <p:spPr>
          <a:xfrm>
            <a:off x="4897497" y="3423969"/>
            <a:ext cx="7066015" cy="707886"/>
          </a:xfrm>
          <a:prstGeom prst="rect">
            <a:avLst/>
          </a:prstGeom>
          <a:noFill/>
        </p:spPr>
        <p:txBody>
          <a:bodyPr wrap="square" rtlCol="0">
            <a:spAutoFit/>
          </a:bodyPr>
          <a:lstStyle/>
          <a:p>
            <a:pPr algn="just"/>
            <a:r>
              <a:rPr lang="en-US" altLang="zh-CN" sz="4000" dirty="0">
                <a:latin typeface="Century" panose="02040604050505020304" pitchFamily="18" charset="0"/>
              </a:rPr>
              <a:t>Project implementation plan</a:t>
            </a:r>
          </a:p>
        </p:txBody>
      </p:sp>
      <p:sp>
        <p:nvSpPr>
          <p:cNvPr id="35" name="文本框 34"/>
          <p:cNvSpPr txBox="1"/>
          <p:nvPr/>
        </p:nvSpPr>
        <p:spPr>
          <a:xfrm>
            <a:off x="1700332" y="2161660"/>
            <a:ext cx="2874161" cy="1753235"/>
          </a:xfrm>
          <a:prstGeom prst="rect">
            <a:avLst/>
          </a:prstGeom>
          <a:noFill/>
        </p:spPr>
        <p:txBody>
          <a:bodyPr wrap="square" rtlCol="0">
            <a:spAutoFit/>
          </a:bodyPr>
          <a:lstStyle/>
          <a:p>
            <a:pPr algn="ctr"/>
            <a:r>
              <a:rPr lang="en-US" altLang="zh-CN" sz="5400" dirty="0">
                <a:solidFill>
                  <a:schemeClr val="tx1">
                    <a:lumMod val="85000"/>
                    <a:lumOff val="15000"/>
                  </a:schemeClr>
                </a:solidFill>
                <a:latin typeface="Century" panose="02040604050505020304" pitchFamily="18" charset="0"/>
                <a:cs typeface="Aharoni" panose="02010803020104030203" pitchFamily="2" charset="-79"/>
              </a:rPr>
              <a:t>PART THREE</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1+#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233998" y="234677"/>
            <a:ext cx="11881169" cy="7982858"/>
            <a:chOff x="1545003" y="-27631"/>
            <a:chExt cx="7206719" cy="5778189"/>
          </a:xfrm>
        </p:grpSpPr>
        <p:pic>
          <p:nvPicPr>
            <p:cNvPr id="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27631"/>
              <a:ext cx="7104662" cy="4639408"/>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sp>
        <p:nvSpPr>
          <p:cNvPr id="21" name="Oval 15"/>
          <p:cNvSpPr>
            <a:spLocks noChangeArrowheads="1"/>
          </p:cNvSpPr>
          <p:nvPr/>
        </p:nvSpPr>
        <p:spPr bwMode="auto">
          <a:xfrm>
            <a:off x="2814285" y="3421619"/>
            <a:ext cx="1221143" cy="122000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3" name="Oval 17"/>
          <p:cNvSpPr>
            <a:spLocks noChangeArrowheads="1"/>
          </p:cNvSpPr>
          <p:nvPr/>
        </p:nvSpPr>
        <p:spPr bwMode="auto">
          <a:xfrm>
            <a:off x="3086660" y="3692857"/>
            <a:ext cx="676395" cy="67752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5" name="Oval 19"/>
          <p:cNvSpPr>
            <a:spLocks noChangeArrowheads="1"/>
          </p:cNvSpPr>
          <p:nvPr/>
        </p:nvSpPr>
        <p:spPr bwMode="auto">
          <a:xfrm>
            <a:off x="3345415" y="3953883"/>
            <a:ext cx="157751" cy="1577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27" name="Freeform 21"/>
          <p:cNvSpPr/>
          <p:nvPr/>
        </p:nvSpPr>
        <p:spPr bwMode="auto">
          <a:xfrm>
            <a:off x="3424856" y="3141300"/>
            <a:ext cx="898835" cy="90110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79405" tIns="39703" rIns="79405" bIns="39703" numCol="1" anchor="t" anchorCtr="0" compatLnSpc="1"/>
          <a:lstStyle/>
          <a:p>
            <a:pPr marL="0" marR="0" lvl="0" indent="0" algn="l" defTabSz="914400" rtl="0" eaLnBrk="1" fontAlgn="auto" latinLnBrk="0" hangingPunct="1">
              <a:lnSpc>
                <a:spcPct val="14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solidFill>
              <a:effectLst/>
              <a:uLnTx/>
              <a:uFillTx/>
              <a:latin typeface="Noto Sans S Chinese Regular" panose="020B0500000000000000" pitchFamily="34" charset="-122"/>
              <a:ea typeface="Noto Sans S Chinese Regular" panose="020B0500000000000000" pitchFamily="34" charset="-122"/>
              <a:cs typeface="+mn-cs"/>
              <a:sym typeface="Arial" panose="020B0604020202020204" pitchFamily="34" charset="0"/>
            </a:endParaRPr>
          </a:p>
        </p:txBody>
      </p:sp>
      <p:sp>
        <p:nvSpPr>
          <p:cNvPr id="84" name="文本框 83"/>
          <p:cNvSpPr txBox="1"/>
          <p:nvPr/>
        </p:nvSpPr>
        <p:spPr>
          <a:xfrm>
            <a:off x="2298747" y="1420262"/>
            <a:ext cx="2710243" cy="46037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系统开发流程设计</a:t>
            </a:r>
          </a:p>
        </p:txBody>
      </p:sp>
      <p:pic>
        <p:nvPicPr>
          <p:cNvPr id="85" name="图片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1999" y="61907"/>
            <a:ext cx="1879782" cy="1879782"/>
          </a:xfrm>
          <a:prstGeom prst="rect">
            <a:avLst/>
          </a:prstGeom>
        </p:spPr>
      </p:pic>
      <p:graphicFrame>
        <p:nvGraphicFramePr>
          <p:cNvPr id="2" name="对象 -2147482622"/>
          <p:cNvGraphicFramePr>
            <a:graphicFrameLocks noChangeAspect="1"/>
          </p:cNvGraphicFramePr>
          <p:nvPr>
            <p:custDataLst>
              <p:tags r:id="rId1"/>
            </p:custDataLst>
            <p:extLst>
              <p:ext uri="{D42A27DB-BD31-4B8C-83A1-F6EECF244321}">
                <p14:modId xmlns:p14="http://schemas.microsoft.com/office/powerpoint/2010/main" val="591193861"/>
              </p:ext>
            </p:extLst>
          </p:nvPr>
        </p:nvGraphicFramePr>
        <p:xfrm>
          <a:off x="5515711" y="562122"/>
          <a:ext cx="6789873" cy="5754684"/>
        </p:xfrm>
        <a:graphic>
          <a:graphicData uri="http://schemas.openxmlformats.org/presentationml/2006/ole">
            <mc:AlternateContent xmlns:mc="http://schemas.openxmlformats.org/markup-compatibility/2006">
              <mc:Choice xmlns:v="urn:schemas-microsoft-com:vml" Requires="v">
                <p:oleObj r:id="rId7" imgW="6146800" imgH="4419600" progId="Visio.Drawing.11">
                  <p:embed/>
                </p:oleObj>
              </mc:Choice>
              <mc:Fallback>
                <p:oleObj r:id="rId7" imgW="6146800" imgH="4419600" progId="Visio.Drawing.11">
                  <p:embed/>
                  <p:pic>
                    <p:nvPicPr>
                      <p:cNvPr id="0" name="图片 3075"/>
                      <p:cNvPicPr/>
                      <p:nvPr/>
                    </p:nvPicPr>
                    <p:blipFill>
                      <a:blip r:embed="rId8"/>
                      <a:stretch>
                        <a:fillRect/>
                      </a:stretch>
                    </p:blipFill>
                    <p:spPr>
                      <a:xfrm>
                        <a:off x="5515711" y="562122"/>
                        <a:ext cx="6789873" cy="5754684"/>
                      </a:xfrm>
                      <a:prstGeom prst="rect">
                        <a:avLst/>
                      </a:prstGeom>
                      <a:noFill/>
                      <a:ln w="38100">
                        <a:noFill/>
                        <a:miter/>
                      </a:ln>
                    </p:spPr>
                  </p:pic>
                </p:oleObj>
              </mc:Fallback>
            </mc:AlternateContent>
          </a:graphicData>
        </a:graphic>
      </p:graphicFrame>
      <p:sp>
        <p:nvSpPr>
          <p:cNvPr id="3" name="文本框 2">
            <a:extLst>
              <a:ext uri="{FF2B5EF4-FFF2-40B4-BE49-F238E27FC236}">
                <a16:creationId xmlns:a16="http://schemas.microsoft.com/office/drawing/2014/main" id="{ED65CACE-B467-659C-34A7-8F62282A2E7D}"/>
              </a:ext>
            </a:extLst>
          </p:cNvPr>
          <p:cNvSpPr txBox="1"/>
          <p:nvPr/>
        </p:nvSpPr>
        <p:spPr>
          <a:xfrm>
            <a:off x="1187504" y="2179824"/>
            <a:ext cx="4932730" cy="2031325"/>
          </a:xfrm>
          <a:prstGeom prst="rect">
            <a:avLst/>
          </a:prstGeom>
          <a:noFill/>
        </p:spPr>
        <p:txBody>
          <a:bodyPr wrap="square" rtlCol="0">
            <a:spAutoFit/>
          </a:bodyPr>
          <a:lstStyle/>
          <a:p>
            <a:pPr algn="just"/>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在开发本基于</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Android</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的备忘录</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PLUS</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系统时，需要分析设计整个开发流程。第一是针对整个系统的需求分析，第二是对系统功能模块和所使用的数据库进行分析，编写代码，进行系统整合，最后对系统进行测试，完善系统。系统开发流程图如图所示</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8" name="文本框 7">
            <a:extLst>
              <a:ext uri="{FF2B5EF4-FFF2-40B4-BE49-F238E27FC236}">
                <a16:creationId xmlns:a16="http://schemas.microsoft.com/office/drawing/2014/main" id="{0C3E8DBC-91FA-49DD-A863-8CD56EB80A6A}"/>
              </a:ext>
            </a:extLst>
          </p:cNvPr>
          <p:cNvSpPr txBox="1"/>
          <p:nvPr/>
        </p:nvSpPr>
        <p:spPr>
          <a:xfrm>
            <a:off x="263777" y="319895"/>
            <a:ext cx="10344422" cy="461665"/>
          </a:xfrm>
          <a:prstGeom prst="rect">
            <a:avLst/>
          </a:prstGeom>
          <a:noFill/>
        </p:spPr>
        <p:txBody>
          <a:bodyPr wrap="square" rtlCol="0">
            <a:spAutoFit/>
          </a:bodyPr>
          <a:lstStyle/>
          <a:p>
            <a:r>
              <a:rPr lang="en-US" altLang="zh-CN" sz="2400" b="1" dirty="0">
                <a:solidFill>
                  <a:schemeClr val="tx1">
                    <a:lumMod val="85000"/>
                    <a:lumOff val="15000"/>
                  </a:schemeClr>
                </a:solidFill>
                <a:latin typeface="Century" panose="02040604050505020304" pitchFamily="18" charset="0"/>
                <a:cs typeface="Aharoni" panose="02010803020104030203" pitchFamily="2" charset="-79"/>
              </a:rPr>
              <a:t>PART THREE : </a:t>
            </a:r>
            <a:r>
              <a:rPr lang="en-US" altLang="zh-CN" sz="2400" b="1" dirty="0">
                <a:latin typeface="Century" panose="02040604050505020304" pitchFamily="18" charset="0"/>
              </a:rPr>
              <a:t>Project implementation plan</a:t>
            </a:r>
            <a:endParaRPr lang="zh-CN" altLang="en-US" sz="2400" b="1" dirty="0">
              <a:latin typeface="Century" panose="02040604050505020304" pitchFamily="18" charset="0"/>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1" y="-2666998"/>
            <a:ext cx="6857999" cy="12192002"/>
          </a:xfrm>
          <a:prstGeom prst="rect">
            <a:avLst/>
          </a:prstGeom>
        </p:spPr>
      </p:pic>
      <p:grpSp>
        <p:nvGrpSpPr>
          <p:cNvPr id="5" name="组合 4"/>
          <p:cNvGrpSpPr/>
          <p:nvPr/>
        </p:nvGrpSpPr>
        <p:grpSpPr>
          <a:xfrm>
            <a:off x="1349826" y="1642427"/>
            <a:ext cx="10972800" cy="5453537"/>
            <a:chOff x="1545003" y="1476373"/>
            <a:chExt cx="7206719" cy="4274185"/>
          </a:xfrm>
        </p:grpSpPr>
        <p:pic>
          <p:nvPicPr>
            <p:cNvPr id="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4578972" y="1577808"/>
              <a:ext cx="1138781" cy="7206719"/>
            </a:xfrm>
            <a:prstGeom prst="rect">
              <a:avLst/>
            </a:prstGeom>
            <a:ln>
              <a:noFill/>
            </a:ln>
          </p:spPr>
        </p:pic>
        <p:sp>
          <p:nvSpPr>
            <p:cNvPr id="7" name="矩形 6"/>
            <p:cNvSpPr/>
            <p:nvPr/>
          </p:nvSpPr>
          <p:spPr>
            <a:xfrm>
              <a:off x="1563066" y="1476373"/>
              <a:ext cx="7104662" cy="3135404"/>
            </a:xfrm>
            <a:prstGeom prst="rect">
              <a:avLst/>
            </a:prstGeom>
            <a:solidFill>
              <a:srgbClr val="FFFFFF">
                <a:alpha val="81000"/>
              </a:srgbClr>
            </a:solidFill>
            <a:ln>
              <a:noFill/>
            </a:ln>
            <a:effectLst>
              <a:glow>
                <a:schemeClr val="accent1">
                  <a:alpha val="60000"/>
                </a:schemeClr>
              </a:glow>
              <a:outerShdw dir="672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entury" panose="02040604050505020304" pitchFamily="18" charset="0"/>
              </a:endParaRPr>
            </a:p>
          </p:txBody>
        </p:sp>
      </p:grpSp>
      <p:sp>
        <p:nvSpPr>
          <p:cNvPr id="34" name="文本框 33"/>
          <p:cNvSpPr txBox="1"/>
          <p:nvPr/>
        </p:nvSpPr>
        <p:spPr>
          <a:xfrm>
            <a:off x="4897497" y="3423969"/>
            <a:ext cx="7066015" cy="1323439"/>
          </a:xfrm>
          <a:prstGeom prst="rect">
            <a:avLst/>
          </a:prstGeom>
          <a:noFill/>
        </p:spPr>
        <p:txBody>
          <a:bodyPr wrap="square" rtlCol="0">
            <a:spAutoFit/>
          </a:bodyPr>
          <a:lstStyle/>
          <a:p>
            <a:pPr algn="just"/>
            <a:r>
              <a:rPr lang="en-US" altLang="zh-CN" sz="4000" dirty="0">
                <a:latin typeface="Century" panose="02040604050505020304" pitchFamily="18" charset="0"/>
              </a:rPr>
              <a:t>Project actual progress curve, burndown chart</a:t>
            </a:r>
            <a:endParaRPr lang="zh-CN" altLang="en-US" sz="4000" dirty="0">
              <a:latin typeface="Century" panose="02040604050505020304" pitchFamily="18" charset="0"/>
            </a:endParaRPr>
          </a:p>
        </p:txBody>
      </p:sp>
      <p:sp>
        <p:nvSpPr>
          <p:cNvPr id="35" name="文本框 34"/>
          <p:cNvSpPr txBox="1"/>
          <p:nvPr/>
        </p:nvSpPr>
        <p:spPr>
          <a:xfrm>
            <a:off x="1700332" y="2097525"/>
            <a:ext cx="2874161" cy="1753235"/>
          </a:xfrm>
          <a:prstGeom prst="rect">
            <a:avLst/>
          </a:prstGeom>
          <a:noFill/>
        </p:spPr>
        <p:txBody>
          <a:bodyPr wrap="square" rtlCol="0">
            <a:spAutoFit/>
          </a:bodyPr>
          <a:lstStyle/>
          <a:p>
            <a:pPr algn="ctr"/>
            <a:r>
              <a:rPr lang="en-US" altLang="zh-CN" sz="5400" dirty="0">
                <a:solidFill>
                  <a:schemeClr val="tx1">
                    <a:lumMod val="85000"/>
                    <a:lumOff val="15000"/>
                  </a:schemeClr>
                </a:solidFill>
                <a:latin typeface="Century" panose="02040604050505020304" pitchFamily="18" charset="0"/>
                <a:cs typeface="Aharoni" panose="02010803020104030203" pitchFamily="2" charset="-79"/>
              </a:rPr>
              <a:t>PART FOUR</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1+#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水彩2"/>
  <p:tag name="KSO_WPP_MARK_KEY" val="5081db97-887b-448a-a592-5f458a5ccf7c"/>
  <p:tag name="COMMONDATA" val="eyJoZGlkIjoiMzdjZWQzNmI4OWI3YmViMGMzZDcxM2JhYjMxMzdkMDgifQ=="/>
</p:tagLst>
</file>

<file path=ppt/tags/tag10.xml><?xml version="1.0" encoding="utf-8"?>
<p:tagLst xmlns:a="http://schemas.openxmlformats.org/drawingml/2006/main" xmlns:r="http://schemas.openxmlformats.org/officeDocument/2006/relationships" xmlns:p="http://schemas.openxmlformats.org/presentationml/2006/main">
  <p:tag name="PA" val="v3.2.0"/>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PA" val="v3.2.0"/>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PA" val="v3.2.0"/>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PA" val="v3.2.0"/>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PA" val="v3.2.0"/>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PA" val="v3.2.0"/>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200.0031496063,&quot;width&quot;:10799.9984251968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60.2866141732284,&quot;width&quot;:2960.2866141732284}"/>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MH" val="20160408160713"/>
  <p:tag name="MH_LIBRARY" val="GRAPHIC"/>
  <p:tag name="MH_TYPE" val="SubTitle"/>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PA" val="v5.1.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710.502362204723,&quot;width&quot;:2477.61115760703}"/>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1726</Words>
  <Application>Microsoft Office PowerPoint</Application>
  <PresentationFormat>宽屏</PresentationFormat>
  <Paragraphs>154</Paragraphs>
  <Slides>29</Slides>
  <Notes>29</Notes>
  <HiddenSlides>0</HiddenSlides>
  <MMClips>1</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29</vt:i4>
      </vt:variant>
    </vt:vector>
  </HeadingPairs>
  <TitlesOfParts>
    <vt:vector size="40" baseType="lpstr">
      <vt:lpstr>Noto Sans S Chinese Regular</vt:lpstr>
      <vt:lpstr>等线</vt:lpstr>
      <vt:lpstr>等线 Light</vt:lpstr>
      <vt:lpstr>方正黑体简体</vt:lpstr>
      <vt:lpstr>宋体</vt:lpstr>
      <vt:lpstr>Arial</vt:lpstr>
      <vt:lpstr>Century</vt:lpstr>
      <vt:lpstr>Times New Roman</vt:lpstr>
      <vt:lpstr>Office 主题​​</vt:lpstr>
      <vt:lpstr>3_Office 主题​​</vt:lpstr>
      <vt:lpstr>Microsoft Visio 2003-2010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水彩2</dc:title>
  <dc:creator>张 建春</dc:creator>
  <cp:lastModifiedBy>罗 文轩</cp:lastModifiedBy>
  <cp:revision>36</cp:revision>
  <dcterms:created xsi:type="dcterms:W3CDTF">2018-09-25T14:29:00Z</dcterms:created>
  <dcterms:modified xsi:type="dcterms:W3CDTF">2022-12-22T11:50:41Z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D30CCBA94B1447998E90A16040350DDE</vt:lpwstr>
  </property>
</Properties>
</file>